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340" r:id="rId3"/>
    <p:sldId id="286" r:id="rId4"/>
    <p:sldId id="360" r:id="rId5"/>
    <p:sldId id="385" r:id="rId6"/>
    <p:sldId id="270" r:id="rId7"/>
    <p:sldId id="387" r:id="rId8"/>
    <p:sldId id="396" r:id="rId9"/>
    <p:sldId id="388" r:id="rId10"/>
    <p:sldId id="397" r:id="rId11"/>
    <p:sldId id="398" r:id="rId12"/>
    <p:sldId id="399" r:id="rId13"/>
    <p:sldId id="400" r:id="rId14"/>
    <p:sldId id="384" r:id="rId15"/>
    <p:sldId id="401" r:id="rId16"/>
    <p:sldId id="317" r:id="rId17"/>
    <p:sldId id="392" r:id="rId18"/>
    <p:sldId id="406" r:id="rId19"/>
    <p:sldId id="402" r:id="rId20"/>
    <p:sldId id="404" r:id="rId21"/>
    <p:sldId id="405" r:id="rId22"/>
    <p:sldId id="379" r:id="rId23"/>
    <p:sldId id="395" r:id="rId24"/>
    <p:sldId id="403" r:id="rId25"/>
    <p:sldId id="372" r:id="rId26"/>
  </p:sldIdLst>
  <p:sldSz cx="9144000" cy="6858000" type="screen4x3"/>
  <p:notesSz cx="6797675" cy="99282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4728" autoAdjust="0"/>
  </p:normalViewPr>
  <p:slideViewPr>
    <p:cSldViewPr>
      <p:cViewPr varScale="1">
        <p:scale>
          <a:sx n="101" d="100"/>
          <a:sy n="101" d="100"/>
        </p:scale>
        <p:origin x="80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466" y="-84"/>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1"/>
            <a:ext cx="2946275" cy="496751"/>
          </a:xfrm>
          <a:prstGeom prst="rect">
            <a:avLst/>
          </a:prstGeom>
        </p:spPr>
        <p:txBody>
          <a:bodyPr vert="horz" lIns="91431" tIns="45715" rIns="91431" bIns="45715" rtlCol="0"/>
          <a:lstStyle>
            <a:lvl1pPr algn="l">
              <a:defRPr sz="1200"/>
            </a:lvl1pPr>
          </a:lstStyle>
          <a:p>
            <a:endParaRPr lang="nl-NL"/>
          </a:p>
        </p:txBody>
      </p:sp>
      <p:sp>
        <p:nvSpPr>
          <p:cNvPr id="3" name="Tijdelijke aanduiding voor datum 2"/>
          <p:cNvSpPr>
            <a:spLocks noGrp="1"/>
          </p:cNvSpPr>
          <p:nvPr>
            <p:ph type="dt" sz="quarter" idx="1"/>
          </p:nvPr>
        </p:nvSpPr>
        <p:spPr>
          <a:xfrm>
            <a:off x="3849863" y="1"/>
            <a:ext cx="2946275" cy="496751"/>
          </a:xfrm>
          <a:prstGeom prst="rect">
            <a:avLst/>
          </a:prstGeom>
        </p:spPr>
        <p:txBody>
          <a:bodyPr vert="horz" lIns="91431" tIns="45715" rIns="91431" bIns="45715" rtlCol="0"/>
          <a:lstStyle>
            <a:lvl1pPr algn="r">
              <a:defRPr sz="1200"/>
            </a:lvl1pPr>
          </a:lstStyle>
          <a:p>
            <a:fld id="{58F7DF23-04EF-488C-B7AE-B893A462EA82}" type="datetimeFigureOut">
              <a:rPr lang="nl-NL" smtClean="0"/>
              <a:pPr/>
              <a:t>15-1-2025</a:t>
            </a:fld>
            <a:endParaRPr lang="nl-NL"/>
          </a:p>
        </p:txBody>
      </p:sp>
      <p:sp>
        <p:nvSpPr>
          <p:cNvPr id="4" name="Tijdelijke aanduiding voor voettekst 3"/>
          <p:cNvSpPr>
            <a:spLocks noGrp="1"/>
          </p:cNvSpPr>
          <p:nvPr>
            <p:ph type="ftr" sz="quarter" idx="2"/>
          </p:nvPr>
        </p:nvSpPr>
        <p:spPr>
          <a:xfrm>
            <a:off x="1" y="9429780"/>
            <a:ext cx="2946275" cy="496751"/>
          </a:xfrm>
          <a:prstGeom prst="rect">
            <a:avLst/>
          </a:prstGeom>
        </p:spPr>
        <p:txBody>
          <a:bodyPr vert="horz" lIns="91431" tIns="45715" rIns="91431" bIns="45715"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49863" y="9429780"/>
            <a:ext cx="2946275" cy="496751"/>
          </a:xfrm>
          <a:prstGeom prst="rect">
            <a:avLst/>
          </a:prstGeom>
        </p:spPr>
        <p:txBody>
          <a:bodyPr vert="horz" lIns="91431" tIns="45715" rIns="91431" bIns="45715" rtlCol="0" anchor="b"/>
          <a:lstStyle>
            <a:lvl1pPr algn="r">
              <a:defRPr sz="1200"/>
            </a:lvl1pPr>
          </a:lstStyle>
          <a:p>
            <a:fld id="{1BED3F42-B321-4799-ACB0-C9EF3526B4A1}" type="slidenum">
              <a:rPr lang="nl-NL" smtClean="0"/>
              <a:pPr/>
              <a:t>‹nr.›</a:t>
            </a:fld>
            <a:endParaRPr lang="nl-NL"/>
          </a:p>
        </p:txBody>
      </p:sp>
    </p:spTree>
    <p:extLst>
      <p:ext uri="{BB962C8B-B14F-4D97-AF65-F5344CB8AC3E}">
        <p14:creationId xmlns:p14="http://schemas.microsoft.com/office/powerpoint/2010/main" val="3709855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1"/>
            <a:ext cx="2946275" cy="496751"/>
          </a:xfrm>
          <a:prstGeom prst="rect">
            <a:avLst/>
          </a:prstGeom>
        </p:spPr>
        <p:txBody>
          <a:bodyPr vert="horz" lIns="91431" tIns="45715" rIns="91431" bIns="45715" rtlCol="0"/>
          <a:lstStyle>
            <a:lvl1pPr algn="l">
              <a:defRPr sz="1200"/>
            </a:lvl1pPr>
          </a:lstStyle>
          <a:p>
            <a:endParaRPr lang="nl-NL"/>
          </a:p>
        </p:txBody>
      </p:sp>
      <p:sp>
        <p:nvSpPr>
          <p:cNvPr id="3" name="Tijdelijke aanduiding voor datum 2"/>
          <p:cNvSpPr>
            <a:spLocks noGrp="1"/>
          </p:cNvSpPr>
          <p:nvPr>
            <p:ph type="dt" idx="1"/>
          </p:nvPr>
        </p:nvSpPr>
        <p:spPr>
          <a:xfrm>
            <a:off x="3849863" y="1"/>
            <a:ext cx="2946275" cy="496751"/>
          </a:xfrm>
          <a:prstGeom prst="rect">
            <a:avLst/>
          </a:prstGeom>
        </p:spPr>
        <p:txBody>
          <a:bodyPr vert="horz" lIns="91431" tIns="45715" rIns="91431" bIns="45715" rtlCol="0"/>
          <a:lstStyle>
            <a:lvl1pPr algn="r">
              <a:defRPr sz="1200"/>
            </a:lvl1pPr>
          </a:lstStyle>
          <a:p>
            <a:fld id="{47B8C650-E2CC-4D0C-865C-68A4504542D1}" type="datetimeFigureOut">
              <a:rPr lang="nl-NL" smtClean="0"/>
              <a:pPr/>
              <a:t>15-1-2025</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1" tIns="45715" rIns="91431" bIns="45715" rtlCol="0" anchor="ctr"/>
          <a:lstStyle/>
          <a:p>
            <a:endParaRPr lang="nl-NL"/>
          </a:p>
        </p:txBody>
      </p:sp>
      <p:sp>
        <p:nvSpPr>
          <p:cNvPr id="5" name="Tijdelijke aanduiding voor notities 4"/>
          <p:cNvSpPr>
            <a:spLocks noGrp="1"/>
          </p:cNvSpPr>
          <p:nvPr>
            <p:ph type="body" sz="quarter" idx="3"/>
          </p:nvPr>
        </p:nvSpPr>
        <p:spPr>
          <a:xfrm>
            <a:off x="680384" y="4716585"/>
            <a:ext cx="5436909" cy="4467363"/>
          </a:xfrm>
          <a:prstGeom prst="rect">
            <a:avLst/>
          </a:prstGeom>
        </p:spPr>
        <p:txBody>
          <a:bodyPr vert="horz" lIns="91431" tIns="45715" rIns="91431" bIns="45715"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1" y="9429780"/>
            <a:ext cx="2946275" cy="496751"/>
          </a:xfrm>
          <a:prstGeom prst="rect">
            <a:avLst/>
          </a:prstGeom>
        </p:spPr>
        <p:txBody>
          <a:bodyPr vert="horz" lIns="91431" tIns="45715" rIns="91431" bIns="45715"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863" y="9429780"/>
            <a:ext cx="2946275" cy="496751"/>
          </a:xfrm>
          <a:prstGeom prst="rect">
            <a:avLst/>
          </a:prstGeom>
        </p:spPr>
        <p:txBody>
          <a:bodyPr vert="horz" lIns="91431" tIns="45715" rIns="91431" bIns="45715" rtlCol="0" anchor="b"/>
          <a:lstStyle>
            <a:lvl1pPr algn="r">
              <a:defRPr sz="1200"/>
            </a:lvl1pPr>
          </a:lstStyle>
          <a:p>
            <a:fld id="{9B3090AC-76D3-44C9-99C2-16AA5278DF54}" type="slidenum">
              <a:rPr lang="nl-NL" smtClean="0"/>
              <a:pPr/>
              <a:t>‹nr.›</a:t>
            </a:fld>
            <a:endParaRPr lang="nl-NL"/>
          </a:p>
        </p:txBody>
      </p:sp>
    </p:spTree>
    <p:extLst>
      <p:ext uri="{BB962C8B-B14F-4D97-AF65-F5344CB8AC3E}">
        <p14:creationId xmlns:p14="http://schemas.microsoft.com/office/powerpoint/2010/main" val="24977250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9B3090AC-76D3-44C9-99C2-16AA5278DF54}" type="slidenum">
              <a:rPr lang="nl-NL" smtClean="0"/>
              <a:pPr/>
              <a:t>1</a:t>
            </a:fld>
            <a:endParaRPr lang="nl-N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B3090AC-76D3-44C9-99C2-16AA5278DF54}" type="slidenum">
              <a:rPr lang="nl-NL" smtClean="0"/>
              <a:pPr/>
              <a:t>3</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B3090AC-76D3-44C9-99C2-16AA5278DF54}" type="slidenum">
              <a:rPr lang="nl-NL" smtClean="0"/>
              <a:pPr/>
              <a:t>9</a:t>
            </a:fld>
            <a:endParaRPr lang="nl-NL"/>
          </a:p>
        </p:txBody>
      </p:sp>
    </p:spTree>
    <p:extLst>
      <p:ext uri="{BB962C8B-B14F-4D97-AF65-F5344CB8AC3E}">
        <p14:creationId xmlns:p14="http://schemas.microsoft.com/office/powerpoint/2010/main" val="2138661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AB507F-34E4-0873-A7A3-50828A8E48BE}"/>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C4E64B1-8823-F110-891A-E094538ED94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5E10F2A-2429-F89E-18B1-D07FFFE91FDB}"/>
              </a:ext>
            </a:extLst>
          </p:cNvPr>
          <p:cNvSpPr>
            <a:spLocks noGrp="1"/>
          </p:cNvSpPr>
          <p:nvPr>
            <p:ph type="body" idx="1"/>
          </p:nvPr>
        </p:nvSpPr>
        <p:spPr/>
        <p:txBody>
          <a:bodyPr>
            <a:normAutofit/>
          </a:bodyPr>
          <a:lstStyle/>
          <a:p>
            <a:endParaRPr lang="nl-NL"/>
          </a:p>
        </p:txBody>
      </p:sp>
      <p:sp>
        <p:nvSpPr>
          <p:cNvPr id="4" name="Tijdelijke aanduiding voor dianummer 3">
            <a:extLst>
              <a:ext uri="{FF2B5EF4-FFF2-40B4-BE49-F238E27FC236}">
                <a16:creationId xmlns:a16="http://schemas.microsoft.com/office/drawing/2014/main" id="{11B34F58-645A-A761-1628-1F59BA7D8D50}"/>
              </a:ext>
            </a:extLst>
          </p:cNvPr>
          <p:cNvSpPr>
            <a:spLocks noGrp="1"/>
          </p:cNvSpPr>
          <p:nvPr>
            <p:ph type="sldNum" sz="quarter" idx="10"/>
          </p:nvPr>
        </p:nvSpPr>
        <p:spPr/>
        <p:txBody>
          <a:bodyPr/>
          <a:lstStyle/>
          <a:p>
            <a:fld id="{9B3090AC-76D3-44C9-99C2-16AA5278DF54}" type="slidenum">
              <a:rPr lang="nl-NL" smtClean="0"/>
              <a:pPr/>
              <a:t>10</a:t>
            </a:fld>
            <a:endParaRPr lang="nl-NL"/>
          </a:p>
        </p:txBody>
      </p:sp>
    </p:spTree>
    <p:extLst>
      <p:ext uri="{BB962C8B-B14F-4D97-AF65-F5344CB8AC3E}">
        <p14:creationId xmlns:p14="http://schemas.microsoft.com/office/powerpoint/2010/main" val="2052423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E1EE5-0048-FBF5-7195-E5318819F73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30B78B02-8E9B-355A-6238-B5EE199F49F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8738381-956B-2E5A-7491-0E15CD5F0D16}"/>
              </a:ext>
            </a:extLst>
          </p:cNvPr>
          <p:cNvSpPr>
            <a:spLocks noGrp="1"/>
          </p:cNvSpPr>
          <p:nvPr>
            <p:ph type="body" idx="1"/>
          </p:nvPr>
        </p:nvSpPr>
        <p:spPr/>
        <p:txBody>
          <a:bodyPr>
            <a:normAutofit/>
          </a:bodyPr>
          <a:lstStyle/>
          <a:p>
            <a:endParaRPr lang="nl-NL"/>
          </a:p>
        </p:txBody>
      </p:sp>
      <p:sp>
        <p:nvSpPr>
          <p:cNvPr id="4" name="Tijdelijke aanduiding voor dianummer 3">
            <a:extLst>
              <a:ext uri="{FF2B5EF4-FFF2-40B4-BE49-F238E27FC236}">
                <a16:creationId xmlns:a16="http://schemas.microsoft.com/office/drawing/2014/main" id="{5A90CEE7-1A0A-68BE-E2B5-41D174AA4C7B}"/>
              </a:ext>
            </a:extLst>
          </p:cNvPr>
          <p:cNvSpPr>
            <a:spLocks noGrp="1"/>
          </p:cNvSpPr>
          <p:nvPr>
            <p:ph type="sldNum" sz="quarter" idx="10"/>
          </p:nvPr>
        </p:nvSpPr>
        <p:spPr/>
        <p:txBody>
          <a:bodyPr/>
          <a:lstStyle/>
          <a:p>
            <a:fld id="{9B3090AC-76D3-44C9-99C2-16AA5278DF54}" type="slidenum">
              <a:rPr lang="nl-NL" smtClean="0"/>
              <a:pPr/>
              <a:t>11</a:t>
            </a:fld>
            <a:endParaRPr lang="nl-NL"/>
          </a:p>
        </p:txBody>
      </p:sp>
    </p:spTree>
    <p:extLst>
      <p:ext uri="{BB962C8B-B14F-4D97-AF65-F5344CB8AC3E}">
        <p14:creationId xmlns:p14="http://schemas.microsoft.com/office/powerpoint/2010/main" val="2777148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1DFB0-7865-57C4-3B2C-CA40E6B3896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248A016B-2C14-60D6-F1BD-E10331B4983B}"/>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93C5424-C33B-995C-A4E6-D800214FC604}"/>
              </a:ext>
            </a:extLst>
          </p:cNvPr>
          <p:cNvSpPr>
            <a:spLocks noGrp="1"/>
          </p:cNvSpPr>
          <p:nvPr>
            <p:ph type="body" idx="1"/>
          </p:nvPr>
        </p:nvSpPr>
        <p:spPr/>
        <p:txBody>
          <a:bodyPr>
            <a:normAutofit/>
          </a:bodyPr>
          <a:lstStyle/>
          <a:p>
            <a:endParaRPr lang="nl-NL"/>
          </a:p>
        </p:txBody>
      </p:sp>
      <p:sp>
        <p:nvSpPr>
          <p:cNvPr id="4" name="Tijdelijke aanduiding voor dianummer 3">
            <a:extLst>
              <a:ext uri="{FF2B5EF4-FFF2-40B4-BE49-F238E27FC236}">
                <a16:creationId xmlns:a16="http://schemas.microsoft.com/office/drawing/2014/main" id="{50835531-CAB8-A205-5F1A-6C90949CD1E9}"/>
              </a:ext>
            </a:extLst>
          </p:cNvPr>
          <p:cNvSpPr>
            <a:spLocks noGrp="1"/>
          </p:cNvSpPr>
          <p:nvPr>
            <p:ph type="sldNum" sz="quarter" idx="10"/>
          </p:nvPr>
        </p:nvSpPr>
        <p:spPr/>
        <p:txBody>
          <a:bodyPr/>
          <a:lstStyle/>
          <a:p>
            <a:fld id="{9B3090AC-76D3-44C9-99C2-16AA5278DF54}" type="slidenum">
              <a:rPr lang="nl-NL" smtClean="0"/>
              <a:pPr/>
              <a:t>12</a:t>
            </a:fld>
            <a:endParaRPr lang="nl-NL"/>
          </a:p>
        </p:txBody>
      </p:sp>
    </p:spTree>
    <p:extLst>
      <p:ext uri="{BB962C8B-B14F-4D97-AF65-F5344CB8AC3E}">
        <p14:creationId xmlns:p14="http://schemas.microsoft.com/office/powerpoint/2010/main" val="2954394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0E1A9-BA00-83DF-E4D8-1D66EDECF7F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5E04114-72A5-46F7-2A9E-C09C8B9AA4C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A966CB39-A416-8D0C-4CF5-70BE991C5244}"/>
              </a:ext>
            </a:extLst>
          </p:cNvPr>
          <p:cNvSpPr>
            <a:spLocks noGrp="1"/>
          </p:cNvSpPr>
          <p:nvPr>
            <p:ph type="body" idx="1"/>
          </p:nvPr>
        </p:nvSpPr>
        <p:spPr/>
        <p:txBody>
          <a:bodyPr>
            <a:normAutofit/>
          </a:bodyPr>
          <a:lstStyle/>
          <a:p>
            <a:endParaRPr lang="nl-NL"/>
          </a:p>
        </p:txBody>
      </p:sp>
      <p:sp>
        <p:nvSpPr>
          <p:cNvPr id="4" name="Tijdelijke aanduiding voor dianummer 3">
            <a:extLst>
              <a:ext uri="{FF2B5EF4-FFF2-40B4-BE49-F238E27FC236}">
                <a16:creationId xmlns:a16="http://schemas.microsoft.com/office/drawing/2014/main" id="{077F035D-7651-FA16-D2AD-68EA618B421F}"/>
              </a:ext>
            </a:extLst>
          </p:cNvPr>
          <p:cNvSpPr>
            <a:spLocks noGrp="1"/>
          </p:cNvSpPr>
          <p:nvPr>
            <p:ph type="sldNum" sz="quarter" idx="10"/>
          </p:nvPr>
        </p:nvSpPr>
        <p:spPr/>
        <p:txBody>
          <a:bodyPr/>
          <a:lstStyle/>
          <a:p>
            <a:fld id="{9B3090AC-76D3-44C9-99C2-16AA5278DF54}" type="slidenum">
              <a:rPr lang="nl-NL" smtClean="0"/>
              <a:pPr/>
              <a:t>13</a:t>
            </a:fld>
            <a:endParaRPr lang="nl-NL"/>
          </a:p>
        </p:txBody>
      </p:sp>
    </p:spTree>
    <p:extLst>
      <p:ext uri="{BB962C8B-B14F-4D97-AF65-F5344CB8AC3E}">
        <p14:creationId xmlns:p14="http://schemas.microsoft.com/office/powerpoint/2010/main" val="1782220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18DB5-51D6-1542-A849-EF9F82D3B65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BBE9E14-EB5C-316D-546C-9552C9283DB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9DCF474-7413-3BF7-83B0-9E35F8BA473F}"/>
              </a:ext>
            </a:extLst>
          </p:cNvPr>
          <p:cNvSpPr>
            <a:spLocks noGrp="1"/>
          </p:cNvSpPr>
          <p:nvPr>
            <p:ph type="body" idx="1"/>
          </p:nvPr>
        </p:nvSpPr>
        <p:spPr/>
        <p:txBody>
          <a:bodyPr>
            <a:normAutofit/>
          </a:bodyPr>
          <a:lstStyle/>
          <a:p>
            <a:endParaRPr lang="nl-NL"/>
          </a:p>
        </p:txBody>
      </p:sp>
      <p:sp>
        <p:nvSpPr>
          <p:cNvPr id="4" name="Tijdelijke aanduiding voor dianummer 3">
            <a:extLst>
              <a:ext uri="{FF2B5EF4-FFF2-40B4-BE49-F238E27FC236}">
                <a16:creationId xmlns:a16="http://schemas.microsoft.com/office/drawing/2014/main" id="{2F74A501-C060-5D90-CA7C-7ED3256CD604}"/>
              </a:ext>
            </a:extLst>
          </p:cNvPr>
          <p:cNvSpPr>
            <a:spLocks noGrp="1"/>
          </p:cNvSpPr>
          <p:nvPr>
            <p:ph type="sldNum" sz="quarter" idx="10"/>
          </p:nvPr>
        </p:nvSpPr>
        <p:spPr/>
        <p:txBody>
          <a:bodyPr/>
          <a:lstStyle/>
          <a:p>
            <a:fld id="{9B3090AC-76D3-44C9-99C2-16AA5278DF54}" type="slidenum">
              <a:rPr lang="nl-NL" smtClean="0"/>
              <a:pPr/>
              <a:t>15</a:t>
            </a:fld>
            <a:endParaRPr lang="nl-NL"/>
          </a:p>
        </p:txBody>
      </p:sp>
    </p:spTree>
    <p:extLst>
      <p:ext uri="{BB962C8B-B14F-4D97-AF65-F5344CB8AC3E}">
        <p14:creationId xmlns:p14="http://schemas.microsoft.com/office/powerpoint/2010/main" val="186677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79C6C1A-5AC5-4269-9587-1D29F9CD3615}" type="datetime1">
              <a:rPr lang="nl-NL" smtClean="0"/>
              <a:t>15-1-2025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365863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9A577CD-C4BE-45C0-AEB6-2B68F46A07C4}" type="datetime1">
              <a:rPr lang="nl-NL" smtClean="0"/>
              <a:t>15-1-2025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1338959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1B5B05D9-7E48-4314-A936-A17F91E35FF1}" type="datetime1">
              <a:rPr lang="nl-NL" smtClean="0"/>
              <a:t>15-1-2025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1674364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763ACCF-9802-43CE-A924-7027050DC93E}" type="datetime1">
              <a:rPr lang="nl-NL" smtClean="0"/>
              <a:t>15-1-2025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4116451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AD07361-B084-4266-B288-3D621089E6E5}" type="datetime1">
              <a:rPr lang="nl-NL" smtClean="0"/>
              <a:t>15-1-2025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3842670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942604B2-34AF-459E-87FE-D38A7810F89E}" type="datetime1">
              <a:rPr lang="nl-NL" smtClean="0"/>
              <a:t>15-1-2025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380824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7A8BBB69-454B-499F-9AA9-F1394F31A313}" type="datetime1">
              <a:rPr lang="nl-NL" smtClean="0"/>
              <a:t>15-1-2025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2594276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D79AB6DD-2EF1-4466-ABB9-9B91E30BA19F}" type="datetime1">
              <a:rPr lang="nl-NL" smtClean="0"/>
              <a:t>15-1-2025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525462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9F80136-3CD0-4C29-A23D-30CF3C57CE33}" type="datetime1">
              <a:rPr lang="nl-NL" smtClean="0"/>
              <a:t>15-1-2025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464288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973840D2-BBF1-4CEE-B68A-3BA09862B53B}" type="datetime1">
              <a:rPr lang="nl-NL" smtClean="0"/>
              <a:t>15-1-2025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1606702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A44DCB61-AA1D-4660-B333-A8B9CAE0E593}" type="datetime1">
              <a:rPr lang="nl-NL" smtClean="0"/>
              <a:t>15-1-2025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7B652BD-F02E-436F-A1A7-2142796BDD13}" type="slidenum">
              <a:rPr lang="nl-NL" smtClean="0"/>
              <a:pPr/>
              <a:t>‹nr.›</a:t>
            </a:fld>
            <a:endParaRPr lang="nl-NL"/>
          </a:p>
        </p:txBody>
      </p:sp>
    </p:spTree>
    <p:extLst>
      <p:ext uri="{BB962C8B-B14F-4D97-AF65-F5344CB8AC3E}">
        <p14:creationId xmlns:p14="http://schemas.microsoft.com/office/powerpoint/2010/main" val="2530473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6DF549-EDCE-4345-9741-FE7404E15DDB}" type="datetime1">
              <a:rPr lang="nl-NL" smtClean="0"/>
              <a:t>15-1-2025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652BD-F02E-436F-A1A7-2142796BDD13}" type="slidenum">
              <a:rPr lang="nl-NL" smtClean="0"/>
              <a:pPr/>
              <a:t>‹nr.›</a:t>
            </a:fld>
            <a:endParaRPr lang="nl-NL"/>
          </a:p>
        </p:txBody>
      </p:sp>
    </p:spTree>
    <p:extLst>
      <p:ext uri="{BB962C8B-B14F-4D97-AF65-F5344CB8AC3E}">
        <p14:creationId xmlns:p14="http://schemas.microsoft.com/office/powerpoint/2010/main" val="2434619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764704"/>
            <a:ext cx="7772400" cy="1470025"/>
          </a:xfrm>
        </p:spPr>
        <p:txBody>
          <a:bodyPr>
            <a:normAutofit/>
          </a:bodyPr>
          <a:lstStyle/>
          <a:p>
            <a:r>
              <a:rPr lang="nl-NL" sz="7200" i="1" dirty="0">
                <a:latin typeface="Arial Black" panose="020B0A04020102020204" pitchFamily="34" charset="0"/>
              </a:rPr>
              <a:t>IDC 2025</a:t>
            </a:r>
          </a:p>
        </p:txBody>
      </p:sp>
      <p:sp>
        <p:nvSpPr>
          <p:cNvPr id="3" name="Ondertitel 2"/>
          <p:cNvSpPr>
            <a:spLocks noGrp="1"/>
          </p:cNvSpPr>
          <p:nvPr>
            <p:ph type="subTitle" idx="1"/>
          </p:nvPr>
        </p:nvSpPr>
        <p:spPr>
          <a:xfrm>
            <a:off x="899592" y="3501008"/>
            <a:ext cx="7416824" cy="2448272"/>
          </a:xfrm>
        </p:spPr>
        <p:txBody>
          <a:bodyPr>
            <a:noAutofit/>
          </a:bodyPr>
          <a:lstStyle/>
          <a:p>
            <a:r>
              <a:rPr lang="nl-NL" sz="4000" dirty="0">
                <a:solidFill>
                  <a:srgbClr val="0070C0"/>
                </a:solidFill>
                <a:latin typeface="Arial Black" panose="020B0A04020102020204" pitchFamily="34" charset="0"/>
              </a:rPr>
              <a:t>Welkom op onze</a:t>
            </a:r>
            <a:br>
              <a:rPr lang="nl-NL" sz="4000" dirty="0">
                <a:solidFill>
                  <a:srgbClr val="0070C0"/>
                </a:solidFill>
                <a:latin typeface="Arial Black" panose="020B0A04020102020204" pitchFamily="34" charset="0"/>
              </a:rPr>
            </a:br>
            <a:r>
              <a:rPr lang="nl-NL" sz="4000" dirty="0">
                <a:solidFill>
                  <a:srgbClr val="0070C0"/>
                </a:solidFill>
                <a:latin typeface="Arial Black" panose="020B0A04020102020204" pitchFamily="34" charset="0"/>
              </a:rPr>
              <a:t>International</a:t>
            </a:r>
            <a:br>
              <a:rPr lang="nl-NL" sz="4000" dirty="0">
                <a:solidFill>
                  <a:srgbClr val="0070C0"/>
                </a:solidFill>
                <a:latin typeface="Arial Black" panose="020B0A04020102020204" pitchFamily="34" charset="0"/>
              </a:rPr>
            </a:br>
            <a:r>
              <a:rPr lang="nl-NL" sz="4000" dirty="0">
                <a:solidFill>
                  <a:srgbClr val="0070C0"/>
                </a:solidFill>
                <a:latin typeface="Arial Black" panose="020B0A04020102020204" pitchFamily="34" charset="0"/>
              </a:rPr>
              <a:t>Dutch Championship</a:t>
            </a:r>
            <a:br>
              <a:rPr lang="nl-NL" sz="4000" dirty="0">
                <a:solidFill>
                  <a:srgbClr val="0070C0"/>
                </a:solidFill>
                <a:latin typeface="Arial Black" panose="020B0A04020102020204" pitchFamily="34" charset="0"/>
              </a:rPr>
            </a:br>
            <a:r>
              <a:rPr lang="nl-NL" sz="4000" dirty="0">
                <a:solidFill>
                  <a:srgbClr val="0070C0"/>
                </a:solidFill>
                <a:latin typeface="Arial Black" panose="020B0A04020102020204" pitchFamily="34" charset="0"/>
              </a:rPr>
              <a:t>Kick Off Party 2025</a:t>
            </a:r>
          </a:p>
        </p:txBody>
      </p:sp>
      <p:sp>
        <p:nvSpPr>
          <p:cNvPr id="7" name="Tijdelijke aanduiding voor dianummer 6"/>
          <p:cNvSpPr>
            <a:spLocks noGrp="1"/>
          </p:cNvSpPr>
          <p:nvPr>
            <p:ph type="sldNum" sz="quarter" idx="12"/>
          </p:nvPr>
        </p:nvSpPr>
        <p:spPr/>
        <p:txBody>
          <a:bodyPr/>
          <a:lstStyle/>
          <a:p>
            <a:fld id="{E7B652BD-F02E-436F-A1A7-2142796BDD13}" type="slidenum">
              <a:rPr lang="nl-NL" smtClean="0"/>
              <a:pPr/>
              <a:t>1</a:t>
            </a:fld>
            <a:endParaRPr lang="nl-NL" dirty="0"/>
          </a:p>
        </p:txBody>
      </p:sp>
      <p:pic>
        <p:nvPicPr>
          <p:cNvPr id="5" name="Afbeelding 4">
            <a:extLst>
              <a:ext uri="{FF2B5EF4-FFF2-40B4-BE49-F238E27FC236}">
                <a16:creationId xmlns:a16="http://schemas.microsoft.com/office/drawing/2014/main" id="{7226F9D2-378D-BE62-8BD0-DEBE4B1EC1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2800" y="2060848"/>
            <a:ext cx="2438400" cy="1057656"/>
          </a:xfrm>
          <a:prstGeom prst="rect">
            <a:avLst/>
          </a:prstGeom>
        </p:spPr>
      </p:pic>
    </p:spTree>
    <p:extLst>
      <p:ext uri="{BB962C8B-B14F-4D97-AF65-F5344CB8AC3E}">
        <p14:creationId xmlns:p14="http://schemas.microsoft.com/office/powerpoint/2010/main" val="1959469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98FE6-1374-0AAC-FA08-F05C4F82698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B4D0E38-C1A7-94D0-8372-1C06C1BCED1A}"/>
              </a:ext>
            </a:extLst>
          </p:cNvPr>
          <p:cNvSpPr>
            <a:spLocks noGrp="1"/>
          </p:cNvSpPr>
          <p:nvPr>
            <p:ph type="title"/>
          </p:nvPr>
        </p:nvSpPr>
        <p:spPr>
          <a:xfrm>
            <a:off x="395536" y="548680"/>
            <a:ext cx="8229600" cy="1368152"/>
          </a:xfrm>
        </p:spPr>
        <p:txBody>
          <a:bodyPr>
            <a:normAutofit fontScale="90000"/>
          </a:bodyPr>
          <a:lstStyle/>
          <a:p>
            <a:pPr algn="l"/>
            <a:br>
              <a:rPr lang="nl-NL" sz="2000" dirty="0">
                <a:latin typeface="Arial" panose="020B0604020202020204" pitchFamily="34" charset="0"/>
                <a:cs typeface="Arial" panose="020B0604020202020204" pitchFamily="34" charset="0"/>
              </a:rPr>
            </a:br>
            <a:br>
              <a:rPr lang="nl-NL" sz="2000" dirty="0">
                <a:latin typeface="Arial" panose="020B0604020202020204" pitchFamily="34" charset="0"/>
                <a:cs typeface="Arial" panose="020B0604020202020204" pitchFamily="34" charset="0"/>
              </a:rPr>
            </a:br>
            <a:r>
              <a:rPr lang="nl-NL" sz="3600" b="1" dirty="0">
                <a:solidFill>
                  <a:srgbClr val="0070C0"/>
                </a:solidFill>
                <a:latin typeface="Arial" panose="020B0604020202020204" pitchFamily="34" charset="0"/>
                <a:cs typeface="Arial" panose="020B0604020202020204" pitchFamily="34" charset="0"/>
              </a:rPr>
              <a:t>Aanpassingen Technisch Reglement IDC</a:t>
            </a:r>
            <a:br>
              <a:rPr lang="nl-NL" sz="3600" b="1" dirty="0">
                <a:solidFill>
                  <a:srgbClr val="0070C0"/>
                </a:solidFill>
                <a:latin typeface="Arial" panose="020B0604020202020204" pitchFamily="34" charset="0"/>
                <a:cs typeface="Arial" panose="020B0604020202020204" pitchFamily="34" charset="0"/>
              </a:rPr>
            </a:br>
            <a:r>
              <a:rPr lang="nl-NL" sz="3100" b="1" dirty="0">
                <a:solidFill>
                  <a:srgbClr val="0070C0"/>
                </a:solidFill>
                <a:latin typeface="Arial" panose="020B0604020202020204" pitchFamily="34" charset="0"/>
                <a:cs typeface="Arial" panose="020B0604020202020204" pitchFamily="34" charset="0"/>
              </a:rPr>
              <a:t>Dutch Supersport/NG - Dutch ProClass </a:t>
            </a:r>
            <a:br>
              <a:rPr lang="nl-NL" dirty="0"/>
            </a:br>
            <a:endParaRPr lang="nl-NL" dirty="0"/>
          </a:p>
        </p:txBody>
      </p:sp>
      <p:sp>
        <p:nvSpPr>
          <p:cNvPr id="3" name="Tijdelijke aanduiding voor inhoud 2">
            <a:extLst>
              <a:ext uri="{FF2B5EF4-FFF2-40B4-BE49-F238E27FC236}">
                <a16:creationId xmlns:a16="http://schemas.microsoft.com/office/drawing/2014/main" id="{87CD1DF2-45B4-DE62-807E-DFC669E2BB78}"/>
              </a:ext>
            </a:extLst>
          </p:cNvPr>
          <p:cNvSpPr>
            <a:spLocks noGrp="1"/>
          </p:cNvSpPr>
          <p:nvPr>
            <p:ph idx="1"/>
          </p:nvPr>
        </p:nvSpPr>
        <p:spPr>
          <a:xfrm>
            <a:off x="323528" y="2271787"/>
            <a:ext cx="8496944" cy="4181549"/>
          </a:xfrm>
        </p:spPr>
        <p:txBody>
          <a:bodyPr>
            <a:normAutofit fontScale="85000" lnSpcReduction="20000"/>
          </a:bodyPr>
          <a:lstStyle/>
          <a:p>
            <a:pPr marL="0" indent="0">
              <a:buNone/>
            </a:pPr>
            <a:r>
              <a:rPr lang="nl-NL" sz="2600" b="1" i="1" dirty="0">
                <a:latin typeface="Arial" panose="020B0604020202020204" pitchFamily="34" charset="0"/>
                <a:cs typeface="Arial" panose="020B0604020202020204" pitchFamily="34" charset="0"/>
              </a:rPr>
              <a:t>Art. 1.2 – klasse-indelingen</a:t>
            </a:r>
          </a:p>
          <a:p>
            <a:pPr marL="0" indent="0">
              <a:lnSpc>
                <a:spcPct val="120000"/>
              </a:lnSpc>
              <a:buNone/>
            </a:pPr>
            <a:r>
              <a:rPr lang="nl-NL" sz="2600" dirty="0">
                <a:latin typeface="Arial" panose="020B0604020202020204" pitchFamily="34" charset="0"/>
                <a:cs typeface="Arial" panose="020B0604020202020204" pitchFamily="34" charset="0"/>
              </a:rPr>
              <a:t>In 2025 toch combi Dutch Supersport/Dutch Supersport NG.</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Reden: terugloop in het segment 600cc sneller dan verwacht.</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Motorfabrikanten produceren motoren met een variatie in het aantal cc’s en aantal cilinders onder en boven de traditionele 600cc. Deze pasten tot 2024 niet in de Dutch ProClass 600.</a:t>
            </a:r>
          </a:p>
          <a:p>
            <a:pPr marL="0" indent="0">
              <a:lnSpc>
                <a:spcPct val="120000"/>
              </a:lnSpc>
              <a:buNone/>
            </a:pPr>
            <a:r>
              <a:rPr lang="nl-NL" sz="2600" dirty="0">
                <a:latin typeface="Arial" panose="020B0604020202020204" pitchFamily="34" charset="0"/>
                <a:cs typeface="Arial" panose="020B0604020202020204" pitchFamily="34" charset="0"/>
              </a:rPr>
              <a:t>Om deze nieuwe generatie motoren toch een competitie binnen het IDC programma te kunnen bieden is er een aanpassing in naam, Dutch ProClass, en technisch aspecten 2025 genomen.</a:t>
            </a:r>
          </a:p>
          <a:p>
            <a:pPr marL="0" indent="0">
              <a:buNone/>
            </a:pP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p>
        </p:txBody>
      </p:sp>
      <p:sp>
        <p:nvSpPr>
          <p:cNvPr id="8" name="Tijdelijke aanduiding voor dianummer 7">
            <a:extLst>
              <a:ext uri="{FF2B5EF4-FFF2-40B4-BE49-F238E27FC236}">
                <a16:creationId xmlns:a16="http://schemas.microsoft.com/office/drawing/2014/main" id="{87A2E8CC-716B-5ADC-0DCF-1AAD0278EF0E}"/>
              </a:ext>
            </a:extLst>
          </p:cNvPr>
          <p:cNvSpPr>
            <a:spLocks noGrp="1"/>
          </p:cNvSpPr>
          <p:nvPr>
            <p:ph type="sldNum" sz="quarter" idx="12"/>
          </p:nvPr>
        </p:nvSpPr>
        <p:spPr/>
        <p:txBody>
          <a:bodyPr/>
          <a:lstStyle/>
          <a:p>
            <a:fld id="{E7B652BD-F02E-436F-A1A7-2142796BDD13}" type="slidenum">
              <a:rPr lang="nl-NL" smtClean="0"/>
              <a:pPr/>
              <a:t>10</a:t>
            </a:fld>
            <a:endParaRPr lang="nl-NL" dirty="0"/>
          </a:p>
        </p:txBody>
      </p:sp>
      <p:pic>
        <p:nvPicPr>
          <p:cNvPr id="6" name="Afbeelding 5">
            <a:extLst>
              <a:ext uri="{FF2B5EF4-FFF2-40B4-BE49-F238E27FC236}">
                <a16:creationId xmlns:a16="http://schemas.microsoft.com/office/drawing/2014/main" id="{633BAE2C-598A-8E12-7893-1A76F034D9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1414673"/>
            <a:ext cx="1078992" cy="469392"/>
          </a:xfrm>
          <a:prstGeom prst="rect">
            <a:avLst/>
          </a:prstGeom>
        </p:spPr>
      </p:pic>
    </p:spTree>
    <p:extLst>
      <p:ext uri="{BB962C8B-B14F-4D97-AF65-F5344CB8AC3E}">
        <p14:creationId xmlns:p14="http://schemas.microsoft.com/office/powerpoint/2010/main" val="3857848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402288-D7A2-0ABD-92DB-11DE6A116F2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16A48AF-3A8F-AF3B-19EA-83ABA189CF3F}"/>
              </a:ext>
            </a:extLst>
          </p:cNvPr>
          <p:cNvSpPr>
            <a:spLocks noGrp="1"/>
          </p:cNvSpPr>
          <p:nvPr>
            <p:ph type="title"/>
          </p:nvPr>
        </p:nvSpPr>
        <p:spPr>
          <a:xfrm>
            <a:off x="395536" y="548680"/>
            <a:ext cx="8229600" cy="1152128"/>
          </a:xfrm>
        </p:spPr>
        <p:txBody>
          <a:bodyPr>
            <a:normAutofit fontScale="90000"/>
          </a:bodyPr>
          <a:lstStyle/>
          <a:p>
            <a:pPr algn="l"/>
            <a:br>
              <a:rPr lang="nl-NL" sz="2000" dirty="0">
                <a:latin typeface="Arial" panose="020B0604020202020204" pitchFamily="34" charset="0"/>
                <a:cs typeface="Arial" panose="020B0604020202020204" pitchFamily="34" charset="0"/>
              </a:rPr>
            </a:br>
            <a:br>
              <a:rPr lang="nl-NL" sz="2000" dirty="0">
                <a:latin typeface="Arial" panose="020B0604020202020204" pitchFamily="34" charset="0"/>
                <a:cs typeface="Arial" panose="020B0604020202020204" pitchFamily="34" charset="0"/>
              </a:rPr>
            </a:br>
            <a:r>
              <a:rPr lang="nl-NL" sz="3600" b="1" dirty="0">
                <a:solidFill>
                  <a:srgbClr val="0070C0"/>
                </a:solidFill>
                <a:latin typeface="Arial" panose="020B0604020202020204" pitchFamily="34" charset="0"/>
                <a:cs typeface="Arial" panose="020B0604020202020204" pitchFamily="34" charset="0"/>
              </a:rPr>
              <a:t>Technisch Reglement </a:t>
            </a:r>
            <a:r>
              <a:rPr lang="nl-NL" sz="3100" b="1" dirty="0">
                <a:solidFill>
                  <a:srgbClr val="0070C0"/>
                </a:solidFill>
                <a:latin typeface="Arial" panose="020B0604020202020204" pitchFamily="34" charset="0"/>
                <a:cs typeface="Arial" panose="020B0604020202020204" pitchFamily="34" charset="0"/>
              </a:rPr>
              <a:t>Dutch ProClass </a:t>
            </a:r>
            <a:br>
              <a:rPr lang="nl-NL" dirty="0"/>
            </a:br>
            <a:endParaRPr lang="nl-NL" dirty="0"/>
          </a:p>
        </p:txBody>
      </p:sp>
      <p:sp>
        <p:nvSpPr>
          <p:cNvPr id="3" name="Tijdelijke aanduiding voor inhoud 2">
            <a:extLst>
              <a:ext uri="{FF2B5EF4-FFF2-40B4-BE49-F238E27FC236}">
                <a16:creationId xmlns:a16="http://schemas.microsoft.com/office/drawing/2014/main" id="{34AB4A22-51B8-D5E5-476F-C76DCA05E482}"/>
              </a:ext>
            </a:extLst>
          </p:cNvPr>
          <p:cNvSpPr>
            <a:spLocks noGrp="1"/>
          </p:cNvSpPr>
          <p:nvPr>
            <p:ph idx="1"/>
          </p:nvPr>
        </p:nvSpPr>
        <p:spPr>
          <a:xfrm>
            <a:off x="323528" y="2271787"/>
            <a:ext cx="8496944" cy="4181549"/>
          </a:xfrm>
        </p:spPr>
        <p:txBody>
          <a:bodyPr>
            <a:noAutofit/>
          </a:bodyPr>
          <a:lstStyle/>
          <a:p>
            <a:pPr marL="0" indent="0">
              <a:buNone/>
            </a:pPr>
            <a:r>
              <a:rPr lang="nl-NL" sz="2200" b="1" i="1" dirty="0">
                <a:latin typeface="Arial" panose="020B0604020202020204" pitchFamily="34" charset="0"/>
                <a:cs typeface="Arial" panose="020B0604020202020204" pitchFamily="34" charset="0"/>
              </a:rPr>
              <a:t>Art. 1.2 - Dutch ProClass</a:t>
            </a:r>
          </a:p>
          <a:p>
            <a:pPr marL="0" indent="0">
              <a:lnSpc>
                <a:spcPct val="120000"/>
              </a:lnSpc>
              <a:buNone/>
            </a:pPr>
            <a:r>
              <a:rPr lang="nl-NL" sz="2200" dirty="0">
                <a:latin typeface="Arial" panose="020B0604020202020204" pitchFamily="34" charset="0"/>
                <a:cs typeface="Arial" panose="020B0604020202020204" pitchFamily="34" charset="0"/>
              </a:rPr>
              <a:t>Door de gestelde criteria ten aanzien van cilinderinhoud,</a:t>
            </a:r>
            <a:br>
              <a:rPr lang="nl-NL" sz="2200" dirty="0">
                <a:latin typeface="Arial" panose="020B0604020202020204" pitchFamily="34" charset="0"/>
                <a:cs typeface="Arial" panose="020B0604020202020204" pitchFamily="34" charset="0"/>
              </a:rPr>
            </a:br>
            <a:r>
              <a:rPr lang="nl-NL" sz="2200" dirty="0">
                <a:latin typeface="Arial" panose="020B0604020202020204" pitchFamily="34" charset="0"/>
                <a:cs typeface="Arial" panose="020B0604020202020204" pitchFamily="34" charset="0"/>
              </a:rPr>
              <a:t>aantal cilinders en motormerken is een brede instroom in de</a:t>
            </a:r>
            <a:br>
              <a:rPr lang="nl-NL" sz="2200" dirty="0">
                <a:latin typeface="Arial" panose="020B0604020202020204" pitchFamily="34" charset="0"/>
                <a:cs typeface="Arial" panose="020B0604020202020204" pitchFamily="34" charset="0"/>
              </a:rPr>
            </a:br>
            <a:r>
              <a:rPr lang="nl-NL" sz="2200" dirty="0">
                <a:latin typeface="Arial" panose="020B0604020202020204" pitchFamily="34" charset="0"/>
                <a:cs typeface="Arial" panose="020B0604020202020204" pitchFamily="34" charset="0"/>
              </a:rPr>
              <a:t>Dutch ProClass mogelijk.</a:t>
            </a:r>
            <a:br>
              <a:rPr lang="nl-NL" sz="2200" dirty="0">
                <a:latin typeface="Arial" panose="020B0604020202020204" pitchFamily="34" charset="0"/>
                <a:cs typeface="Arial" panose="020B0604020202020204" pitchFamily="34" charset="0"/>
              </a:rPr>
            </a:br>
            <a:r>
              <a:rPr lang="nl-NL" sz="2200" dirty="0">
                <a:latin typeface="Arial" panose="020B0604020202020204" pitchFamily="34" charset="0"/>
                <a:cs typeface="Arial" panose="020B0604020202020204" pitchFamily="34" charset="0"/>
              </a:rPr>
              <a:t>400 - 780cc - 4 cilinders</a:t>
            </a:r>
            <a:br>
              <a:rPr lang="nl-NL" sz="2200" dirty="0">
                <a:latin typeface="Arial" panose="020B0604020202020204" pitchFamily="34" charset="0"/>
                <a:cs typeface="Arial" panose="020B0604020202020204" pitchFamily="34" charset="0"/>
              </a:rPr>
            </a:br>
            <a:r>
              <a:rPr lang="nl-NL" sz="2200" dirty="0">
                <a:latin typeface="Arial" panose="020B0604020202020204" pitchFamily="34" charset="0"/>
                <a:cs typeface="Arial" panose="020B0604020202020204" pitchFamily="34" charset="0"/>
              </a:rPr>
              <a:t>600 - 891cc - 3 cilinders</a:t>
            </a:r>
            <a:br>
              <a:rPr lang="nl-NL" sz="2200" dirty="0">
                <a:latin typeface="Arial" panose="020B0604020202020204" pitchFamily="34" charset="0"/>
                <a:cs typeface="Arial" panose="020B0604020202020204" pitchFamily="34" charset="0"/>
              </a:rPr>
            </a:br>
            <a:r>
              <a:rPr lang="nl-NL" sz="2200" dirty="0">
                <a:latin typeface="Arial" panose="020B0604020202020204" pitchFamily="34" charset="0"/>
                <a:cs typeface="Arial" panose="020B0604020202020204" pitchFamily="34" charset="0"/>
              </a:rPr>
              <a:t>600 - 990cc - 2 cilinders </a:t>
            </a:r>
          </a:p>
          <a:p>
            <a:pPr marL="0" indent="0">
              <a:lnSpc>
                <a:spcPct val="120000"/>
              </a:lnSpc>
              <a:buNone/>
            </a:pPr>
            <a:r>
              <a:rPr lang="nl-NL" sz="2200" dirty="0">
                <a:latin typeface="Arial" panose="020B0604020202020204" pitchFamily="34" charset="0"/>
                <a:cs typeface="Arial" panose="020B0604020202020204" pitchFamily="34" charset="0"/>
              </a:rPr>
              <a:t>Suzuki GSX-R750, QJ Moto, MV </a:t>
            </a:r>
            <a:r>
              <a:rPr lang="nl-NL" sz="2200" dirty="0" err="1">
                <a:latin typeface="Arial" panose="020B0604020202020204" pitchFamily="34" charset="0"/>
                <a:cs typeface="Arial" panose="020B0604020202020204" pitchFamily="34" charset="0"/>
              </a:rPr>
              <a:t>Agusta</a:t>
            </a:r>
            <a:r>
              <a:rPr lang="nl-NL" sz="2200" dirty="0">
                <a:latin typeface="Arial" panose="020B0604020202020204" pitchFamily="34" charset="0"/>
                <a:cs typeface="Arial" panose="020B0604020202020204" pitchFamily="34" charset="0"/>
              </a:rPr>
              <a:t> F3 800, Yamaha R9</a:t>
            </a:r>
            <a:br>
              <a:rPr lang="nl-NL" sz="2200" dirty="0">
                <a:latin typeface="Arial" panose="020B0604020202020204" pitchFamily="34" charset="0"/>
                <a:cs typeface="Arial" panose="020B0604020202020204" pitchFamily="34" charset="0"/>
              </a:rPr>
            </a:br>
            <a:r>
              <a:rPr lang="nl-NL" sz="2200" dirty="0">
                <a:latin typeface="Arial" panose="020B0604020202020204" pitchFamily="34" charset="0"/>
                <a:cs typeface="Arial" panose="020B0604020202020204" pitchFamily="34" charset="0"/>
              </a:rPr>
              <a:t>MV </a:t>
            </a:r>
            <a:r>
              <a:rPr lang="nl-NL" sz="2200" dirty="0" err="1">
                <a:latin typeface="Arial" panose="020B0604020202020204" pitchFamily="34" charset="0"/>
                <a:cs typeface="Arial" panose="020B0604020202020204" pitchFamily="34" charset="0"/>
              </a:rPr>
              <a:t>Agusta</a:t>
            </a:r>
            <a:r>
              <a:rPr lang="nl-NL" sz="2200" dirty="0">
                <a:latin typeface="Arial" panose="020B0604020202020204" pitchFamily="34" charset="0"/>
                <a:cs typeface="Arial" panose="020B0604020202020204" pitchFamily="34" charset="0"/>
              </a:rPr>
              <a:t> F3 </a:t>
            </a:r>
            <a:r>
              <a:rPr lang="nl-NL" sz="2200" dirty="0" err="1">
                <a:latin typeface="Arial" panose="020B0604020202020204" pitchFamily="34" charset="0"/>
                <a:cs typeface="Arial" panose="020B0604020202020204" pitchFamily="34" charset="0"/>
              </a:rPr>
              <a:t>Superveloce</a:t>
            </a:r>
            <a:r>
              <a:rPr lang="nl-NL" sz="2200" dirty="0">
                <a:latin typeface="Arial" panose="020B0604020202020204" pitchFamily="34" charset="0"/>
                <a:cs typeface="Arial" panose="020B0604020202020204" pitchFamily="34" charset="0"/>
              </a:rPr>
              <a:t>, Triumph ST765RS, Panigale V2.</a:t>
            </a:r>
            <a:br>
              <a:rPr lang="nl-NL" sz="2200" dirty="0">
                <a:latin typeface="Arial" panose="020B0604020202020204" pitchFamily="34" charset="0"/>
                <a:cs typeface="Arial" panose="020B0604020202020204" pitchFamily="34" charset="0"/>
              </a:rPr>
            </a:br>
            <a:r>
              <a:rPr lang="nl-NL" sz="2200" dirty="0">
                <a:latin typeface="Arial" panose="020B0604020202020204" pitchFamily="34" charset="0"/>
                <a:cs typeface="Arial" panose="020B0604020202020204" pitchFamily="34" charset="0"/>
              </a:rPr>
              <a:t>Indeling zal vermoeden wij nog wel bij velen onbekend zijn.</a:t>
            </a:r>
            <a:br>
              <a:rPr lang="nl-NL" sz="2200" dirty="0">
                <a:latin typeface="Arial" panose="020B0604020202020204" pitchFamily="34" charset="0"/>
                <a:cs typeface="Arial" panose="020B0604020202020204" pitchFamily="34" charset="0"/>
              </a:rPr>
            </a:br>
            <a:br>
              <a:rPr lang="nl-NL" sz="2200" dirty="0">
                <a:latin typeface="Arial" panose="020B0604020202020204" pitchFamily="34" charset="0"/>
                <a:cs typeface="Arial" panose="020B0604020202020204" pitchFamily="34" charset="0"/>
              </a:rPr>
            </a:br>
            <a:endParaRPr lang="nl-NL" sz="2200" dirty="0"/>
          </a:p>
        </p:txBody>
      </p:sp>
      <p:sp>
        <p:nvSpPr>
          <p:cNvPr id="8" name="Tijdelijke aanduiding voor dianummer 7">
            <a:extLst>
              <a:ext uri="{FF2B5EF4-FFF2-40B4-BE49-F238E27FC236}">
                <a16:creationId xmlns:a16="http://schemas.microsoft.com/office/drawing/2014/main" id="{FE8621A4-7AF2-8038-0F97-D140CC7D28FF}"/>
              </a:ext>
            </a:extLst>
          </p:cNvPr>
          <p:cNvSpPr>
            <a:spLocks noGrp="1"/>
          </p:cNvSpPr>
          <p:nvPr>
            <p:ph type="sldNum" sz="quarter" idx="12"/>
          </p:nvPr>
        </p:nvSpPr>
        <p:spPr/>
        <p:txBody>
          <a:bodyPr/>
          <a:lstStyle/>
          <a:p>
            <a:fld id="{E7B652BD-F02E-436F-A1A7-2142796BDD13}" type="slidenum">
              <a:rPr lang="nl-NL" smtClean="0"/>
              <a:pPr/>
              <a:t>11</a:t>
            </a:fld>
            <a:endParaRPr lang="nl-NL" dirty="0"/>
          </a:p>
        </p:txBody>
      </p:sp>
      <p:pic>
        <p:nvPicPr>
          <p:cNvPr id="6" name="Afbeelding 5">
            <a:extLst>
              <a:ext uri="{FF2B5EF4-FFF2-40B4-BE49-F238E27FC236}">
                <a16:creationId xmlns:a16="http://schemas.microsoft.com/office/drawing/2014/main" id="{0E2AB9D8-8AA5-E4E7-9E5C-E31CBE6E7C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1414673"/>
            <a:ext cx="1078992" cy="469392"/>
          </a:xfrm>
          <a:prstGeom prst="rect">
            <a:avLst/>
          </a:prstGeom>
        </p:spPr>
      </p:pic>
    </p:spTree>
    <p:extLst>
      <p:ext uri="{BB962C8B-B14F-4D97-AF65-F5344CB8AC3E}">
        <p14:creationId xmlns:p14="http://schemas.microsoft.com/office/powerpoint/2010/main" val="494689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138CBB-CCF4-2F98-5742-0146F6F7FDC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96DF574-DBA3-A7AC-7A74-7531F83717C6}"/>
              </a:ext>
            </a:extLst>
          </p:cNvPr>
          <p:cNvSpPr>
            <a:spLocks noGrp="1"/>
          </p:cNvSpPr>
          <p:nvPr>
            <p:ph type="title"/>
          </p:nvPr>
        </p:nvSpPr>
        <p:spPr>
          <a:xfrm>
            <a:off x="395536" y="548680"/>
            <a:ext cx="8229600" cy="1152128"/>
          </a:xfrm>
        </p:spPr>
        <p:txBody>
          <a:bodyPr>
            <a:normAutofit fontScale="90000"/>
          </a:bodyPr>
          <a:lstStyle/>
          <a:p>
            <a:pPr algn="l"/>
            <a:br>
              <a:rPr lang="nl-NL" sz="2000" dirty="0">
                <a:latin typeface="Arial" panose="020B0604020202020204" pitchFamily="34" charset="0"/>
                <a:cs typeface="Arial" panose="020B0604020202020204" pitchFamily="34" charset="0"/>
              </a:rPr>
            </a:br>
            <a:br>
              <a:rPr lang="nl-NL" sz="2000" dirty="0">
                <a:latin typeface="Arial" panose="020B0604020202020204" pitchFamily="34" charset="0"/>
                <a:cs typeface="Arial" panose="020B0604020202020204" pitchFamily="34" charset="0"/>
              </a:rPr>
            </a:br>
            <a:r>
              <a:rPr lang="nl-NL" sz="3600" b="1" dirty="0">
                <a:solidFill>
                  <a:srgbClr val="0070C0"/>
                </a:solidFill>
                <a:latin typeface="Arial" panose="020B0604020202020204" pitchFamily="34" charset="0"/>
                <a:cs typeface="Arial" panose="020B0604020202020204" pitchFamily="34" charset="0"/>
              </a:rPr>
              <a:t>Technisch Reglement </a:t>
            </a:r>
            <a:r>
              <a:rPr lang="nl-NL" sz="3100" b="1" dirty="0">
                <a:solidFill>
                  <a:srgbClr val="0070C0"/>
                </a:solidFill>
                <a:latin typeface="Arial" panose="020B0604020202020204" pitchFamily="34" charset="0"/>
                <a:cs typeface="Arial" panose="020B0604020202020204" pitchFamily="34" charset="0"/>
              </a:rPr>
              <a:t>Dutch Supersport </a:t>
            </a:r>
            <a:br>
              <a:rPr lang="nl-NL" dirty="0"/>
            </a:br>
            <a:endParaRPr lang="nl-NL" dirty="0"/>
          </a:p>
        </p:txBody>
      </p:sp>
      <p:sp>
        <p:nvSpPr>
          <p:cNvPr id="3" name="Tijdelijke aanduiding voor inhoud 2">
            <a:extLst>
              <a:ext uri="{FF2B5EF4-FFF2-40B4-BE49-F238E27FC236}">
                <a16:creationId xmlns:a16="http://schemas.microsoft.com/office/drawing/2014/main" id="{F0728301-70E1-7E0C-3131-271ECEEB13C9}"/>
              </a:ext>
            </a:extLst>
          </p:cNvPr>
          <p:cNvSpPr>
            <a:spLocks noGrp="1"/>
          </p:cNvSpPr>
          <p:nvPr>
            <p:ph idx="1"/>
          </p:nvPr>
        </p:nvSpPr>
        <p:spPr>
          <a:xfrm>
            <a:off x="323528" y="2271787"/>
            <a:ext cx="8496944" cy="4181549"/>
          </a:xfrm>
        </p:spPr>
        <p:txBody>
          <a:bodyPr>
            <a:normAutofit lnSpcReduction="10000"/>
          </a:bodyPr>
          <a:lstStyle/>
          <a:p>
            <a:pPr marL="0" indent="0">
              <a:buNone/>
            </a:pPr>
            <a:r>
              <a:rPr lang="nl-NL" sz="2600" b="1" i="1" dirty="0">
                <a:latin typeface="Arial" panose="020B0604020202020204" pitchFamily="34" charset="0"/>
                <a:cs typeface="Arial" panose="020B0604020202020204" pitchFamily="34" charset="0"/>
              </a:rPr>
              <a:t>Art. 1.2 - Dutch Supersport</a:t>
            </a:r>
          </a:p>
          <a:p>
            <a:pPr marL="0" indent="0">
              <a:lnSpc>
                <a:spcPct val="120000"/>
              </a:lnSpc>
              <a:buNone/>
            </a:pPr>
            <a:r>
              <a:rPr lang="nl-NL" sz="2600" dirty="0">
                <a:latin typeface="Arial" panose="020B0604020202020204" pitchFamily="34" charset="0"/>
                <a:cs typeface="Arial" panose="020B0604020202020204" pitchFamily="34" charset="0"/>
              </a:rPr>
              <a:t>Indeling Dutch Superport met restricties</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598 - 636cc - 4 cilinders</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600 - 680cc - 3 cilinders</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601 - 750cc - 2 cilinders </a:t>
            </a:r>
          </a:p>
          <a:p>
            <a:pPr marL="0" indent="0">
              <a:buNone/>
            </a:pPr>
            <a:r>
              <a:rPr lang="nl-NL" sz="2400" dirty="0">
                <a:latin typeface="Arial" panose="020B0604020202020204" pitchFamily="34" charset="0"/>
                <a:cs typeface="Arial" panose="020B0604020202020204" pitchFamily="34" charset="0"/>
              </a:rPr>
              <a:t>Suzuki GSX-R750, QJ Moto, MV </a:t>
            </a:r>
            <a:r>
              <a:rPr lang="nl-NL" sz="2400" dirty="0" err="1">
                <a:latin typeface="Arial" panose="020B0604020202020204" pitchFamily="34" charset="0"/>
                <a:cs typeface="Arial" panose="020B0604020202020204" pitchFamily="34" charset="0"/>
              </a:rPr>
              <a:t>Agusta</a:t>
            </a:r>
            <a:r>
              <a:rPr lang="nl-NL" sz="2400" dirty="0">
                <a:latin typeface="Arial" panose="020B0604020202020204" pitchFamily="34" charset="0"/>
                <a:cs typeface="Arial" panose="020B0604020202020204" pitchFamily="34" charset="0"/>
              </a:rPr>
              <a:t> F3 800, Yamaha R9</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MV </a:t>
            </a:r>
            <a:r>
              <a:rPr lang="nl-NL" sz="2400" dirty="0" err="1">
                <a:latin typeface="Arial" panose="020B0604020202020204" pitchFamily="34" charset="0"/>
                <a:cs typeface="Arial" panose="020B0604020202020204" pitchFamily="34" charset="0"/>
              </a:rPr>
              <a:t>Agusta</a:t>
            </a:r>
            <a:r>
              <a:rPr lang="nl-NL" sz="2400" dirty="0">
                <a:latin typeface="Arial" panose="020B0604020202020204" pitchFamily="34" charset="0"/>
                <a:cs typeface="Arial" panose="020B0604020202020204" pitchFamily="34" charset="0"/>
              </a:rPr>
              <a:t> F3 </a:t>
            </a:r>
            <a:r>
              <a:rPr lang="nl-NL" sz="2400" dirty="0" err="1">
                <a:latin typeface="Arial" panose="020B0604020202020204" pitchFamily="34" charset="0"/>
                <a:cs typeface="Arial" panose="020B0604020202020204" pitchFamily="34" charset="0"/>
              </a:rPr>
              <a:t>Superveloce</a:t>
            </a:r>
            <a:r>
              <a:rPr lang="nl-NL" sz="2400" dirty="0">
                <a:latin typeface="Arial" panose="020B0604020202020204" pitchFamily="34" charset="0"/>
                <a:cs typeface="Arial" panose="020B0604020202020204" pitchFamily="34" charset="0"/>
              </a:rPr>
              <a:t>, Triumph ST765RS, Panigale V2</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Deze motoren dienen aan de gestelde restricties te voldoen.</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Artikel 9 t/m 13 van het reglement.</a:t>
            </a:r>
            <a:br>
              <a:rPr lang="nl-NL" sz="2400" dirty="0">
                <a:latin typeface="Arial" panose="020B0604020202020204" pitchFamily="34" charset="0"/>
                <a:cs typeface="Arial" panose="020B0604020202020204" pitchFamily="34" charset="0"/>
              </a:rPr>
            </a:br>
            <a:endParaRPr lang="nl-NL" sz="2400" dirty="0"/>
          </a:p>
        </p:txBody>
      </p:sp>
      <p:sp>
        <p:nvSpPr>
          <p:cNvPr id="8" name="Tijdelijke aanduiding voor dianummer 7">
            <a:extLst>
              <a:ext uri="{FF2B5EF4-FFF2-40B4-BE49-F238E27FC236}">
                <a16:creationId xmlns:a16="http://schemas.microsoft.com/office/drawing/2014/main" id="{68C1549A-1F15-66F6-ADD5-F840B6D807EC}"/>
              </a:ext>
            </a:extLst>
          </p:cNvPr>
          <p:cNvSpPr>
            <a:spLocks noGrp="1"/>
          </p:cNvSpPr>
          <p:nvPr>
            <p:ph type="sldNum" sz="quarter" idx="12"/>
          </p:nvPr>
        </p:nvSpPr>
        <p:spPr/>
        <p:txBody>
          <a:bodyPr/>
          <a:lstStyle/>
          <a:p>
            <a:fld id="{E7B652BD-F02E-436F-A1A7-2142796BDD13}" type="slidenum">
              <a:rPr lang="nl-NL" smtClean="0"/>
              <a:pPr/>
              <a:t>12</a:t>
            </a:fld>
            <a:endParaRPr lang="nl-NL" dirty="0"/>
          </a:p>
        </p:txBody>
      </p:sp>
      <p:pic>
        <p:nvPicPr>
          <p:cNvPr id="6" name="Afbeelding 5">
            <a:extLst>
              <a:ext uri="{FF2B5EF4-FFF2-40B4-BE49-F238E27FC236}">
                <a16:creationId xmlns:a16="http://schemas.microsoft.com/office/drawing/2014/main" id="{DDDDCBFD-DE42-6D0D-54B8-2D44919D60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1414673"/>
            <a:ext cx="1078992" cy="469392"/>
          </a:xfrm>
          <a:prstGeom prst="rect">
            <a:avLst/>
          </a:prstGeom>
        </p:spPr>
      </p:pic>
    </p:spTree>
    <p:extLst>
      <p:ext uri="{BB962C8B-B14F-4D97-AF65-F5344CB8AC3E}">
        <p14:creationId xmlns:p14="http://schemas.microsoft.com/office/powerpoint/2010/main" val="153306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9F2CC9-9E45-1956-7445-87103AB69A7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744ECB8-91C0-4565-F537-492F62836A3F}"/>
              </a:ext>
            </a:extLst>
          </p:cNvPr>
          <p:cNvSpPr>
            <a:spLocks noGrp="1"/>
          </p:cNvSpPr>
          <p:nvPr>
            <p:ph type="title"/>
          </p:nvPr>
        </p:nvSpPr>
        <p:spPr>
          <a:xfrm>
            <a:off x="395536" y="548680"/>
            <a:ext cx="8229600" cy="1152128"/>
          </a:xfrm>
        </p:spPr>
        <p:txBody>
          <a:bodyPr>
            <a:normAutofit fontScale="90000"/>
          </a:bodyPr>
          <a:lstStyle/>
          <a:p>
            <a:pPr algn="l"/>
            <a:br>
              <a:rPr lang="nl-NL" sz="2000" dirty="0">
                <a:latin typeface="Arial" panose="020B0604020202020204" pitchFamily="34" charset="0"/>
                <a:cs typeface="Arial" panose="020B0604020202020204" pitchFamily="34" charset="0"/>
              </a:rPr>
            </a:br>
            <a:br>
              <a:rPr lang="nl-NL" sz="2000" dirty="0">
                <a:latin typeface="Arial" panose="020B0604020202020204" pitchFamily="34" charset="0"/>
                <a:cs typeface="Arial" panose="020B0604020202020204" pitchFamily="34" charset="0"/>
              </a:rPr>
            </a:br>
            <a:r>
              <a:rPr lang="nl-NL" sz="3600" b="1" dirty="0">
                <a:solidFill>
                  <a:srgbClr val="0070C0"/>
                </a:solidFill>
                <a:latin typeface="Arial" panose="020B0604020202020204" pitchFamily="34" charset="0"/>
                <a:cs typeface="Arial" panose="020B0604020202020204" pitchFamily="34" charset="0"/>
              </a:rPr>
              <a:t>Technisch Reglement </a:t>
            </a:r>
            <a:r>
              <a:rPr lang="nl-NL" sz="3100" b="1" dirty="0">
                <a:solidFill>
                  <a:srgbClr val="0070C0"/>
                </a:solidFill>
                <a:latin typeface="Arial" panose="020B0604020202020204" pitchFamily="34" charset="0"/>
                <a:cs typeface="Arial" panose="020B0604020202020204" pitchFamily="34" charset="0"/>
              </a:rPr>
              <a:t>Dutch Supersport NG </a:t>
            </a:r>
            <a:br>
              <a:rPr lang="nl-NL" dirty="0"/>
            </a:br>
            <a:endParaRPr lang="nl-NL" dirty="0"/>
          </a:p>
        </p:txBody>
      </p:sp>
      <p:sp>
        <p:nvSpPr>
          <p:cNvPr id="3" name="Tijdelijke aanduiding voor inhoud 2">
            <a:extLst>
              <a:ext uri="{FF2B5EF4-FFF2-40B4-BE49-F238E27FC236}">
                <a16:creationId xmlns:a16="http://schemas.microsoft.com/office/drawing/2014/main" id="{B4C97B0A-0E42-1FF4-939C-25058C91B1AC}"/>
              </a:ext>
            </a:extLst>
          </p:cNvPr>
          <p:cNvSpPr>
            <a:spLocks noGrp="1"/>
          </p:cNvSpPr>
          <p:nvPr>
            <p:ph idx="1"/>
          </p:nvPr>
        </p:nvSpPr>
        <p:spPr>
          <a:xfrm>
            <a:off x="323528" y="2271787"/>
            <a:ext cx="8496944" cy="4181549"/>
          </a:xfrm>
        </p:spPr>
        <p:txBody>
          <a:bodyPr>
            <a:normAutofit/>
          </a:bodyPr>
          <a:lstStyle/>
          <a:p>
            <a:pPr marL="0" indent="0">
              <a:buNone/>
            </a:pPr>
            <a:r>
              <a:rPr lang="nl-NL" sz="2600" b="1" i="1" dirty="0">
                <a:latin typeface="Arial" panose="020B0604020202020204" pitchFamily="34" charset="0"/>
                <a:cs typeface="Arial" panose="020B0604020202020204" pitchFamily="34" charset="0"/>
              </a:rPr>
              <a:t>Art. 1.2 – Dutch Supersport NG</a:t>
            </a:r>
          </a:p>
          <a:p>
            <a:pPr marL="0" indent="0">
              <a:lnSpc>
                <a:spcPct val="120000"/>
              </a:lnSpc>
              <a:buNone/>
            </a:pPr>
            <a:r>
              <a:rPr lang="nl-NL" sz="2600" dirty="0">
                <a:latin typeface="Arial" panose="020B0604020202020204" pitchFamily="34" charset="0"/>
                <a:cs typeface="Arial" panose="020B0604020202020204" pitchFamily="34" charset="0"/>
              </a:rPr>
              <a:t>Indeling Dutch Superport NG zonder restrictie</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400 - 780cc - 4 cilinders</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600 - 891cc - 3 cilinders</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600 - 990cc - 2 cilinders </a:t>
            </a:r>
          </a:p>
          <a:p>
            <a:pPr marL="0" indent="0">
              <a:buNone/>
            </a:pPr>
            <a:r>
              <a:rPr lang="nl-NL" sz="2400" dirty="0">
                <a:latin typeface="Arial" panose="020B0604020202020204" pitchFamily="34" charset="0"/>
                <a:cs typeface="Arial" panose="020B0604020202020204" pitchFamily="34" charset="0"/>
              </a:rPr>
              <a:t>Suzuki GSX-R750, QJ Moto, MV </a:t>
            </a:r>
            <a:r>
              <a:rPr lang="nl-NL" sz="2400" dirty="0" err="1">
                <a:latin typeface="Arial" panose="020B0604020202020204" pitchFamily="34" charset="0"/>
                <a:cs typeface="Arial" panose="020B0604020202020204" pitchFamily="34" charset="0"/>
              </a:rPr>
              <a:t>Agusta</a:t>
            </a:r>
            <a:r>
              <a:rPr lang="nl-NL" sz="2400" dirty="0">
                <a:latin typeface="Arial" panose="020B0604020202020204" pitchFamily="34" charset="0"/>
                <a:cs typeface="Arial" panose="020B0604020202020204" pitchFamily="34" charset="0"/>
              </a:rPr>
              <a:t> F3 800, Yamaha R9</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MV </a:t>
            </a:r>
            <a:r>
              <a:rPr lang="nl-NL" sz="2400" dirty="0" err="1">
                <a:latin typeface="Arial" panose="020B0604020202020204" pitchFamily="34" charset="0"/>
                <a:cs typeface="Arial" panose="020B0604020202020204" pitchFamily="34" charset="0"/>
              </a:rPr>
              <a:t>Agusta</a:t>
            </a:r>
            <a:r>
              <a:rPr lang="nl-NL" sz="2400" dirty="0">
                <a:latin typeface="Arial" panose="020B0604020202020204" pitchFamily="34" charset="0"/>
                <a:cs typeface="Arial" panose="020B0604020202020204" pitchFamily="34" charset="0"/>
              </a:rPr>
              <a:t> F3 </a:t>
            </a:r>
            <a:r>
              <a:rPr lang="nl-NL" sz="2400" dirty="0" err="1">
                <a:latin typeface="Arial" panose="020B0604020202020204" pitchFamily="34" charset="0"/>
                <a:cs typeface="Arial" panose="020B0604020202020204" pitchFamily="34" charset="0"/>
              </a:rPr>
              <a:t>Superveloce</a:t>
            </a:r>
            <a:r>
              <a:rPr lang="nl-NL" sz="2400" dirty="0">
                <a:latin typeface="Arial" panose="020B0604020202020204" pitchFamily="34" charset="0"/>
                <a:cs typeface="Arial" panose="020B0604020202020204" pitchFamily="34" charset="0"/>
              </a:rPr>
              <a:t>, Triumph ST765RS,</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Ducati Panigale V2.</a:t>
            </a:r>
            <a:br>
              <a:rPr lang="nl-NL" sz="2400" dirty="0">
                <a:latin typeface="Arial" panose="020B0604020202020204" pitchFamily="34" charset="0"/>
                <a:cs typeface="Arial" panose="020B0604020202020204" pitchFamily="34" charset="0"/>
              </a:rPr>
            </a:br>
            <a:endParaRPr lang="nl-NL" sz="2400" dirty="0"/>
          </a:p>
        </p:txBody>
      </p:sp>
      <p:sp>
        <p:nvSpPr>
          <p:cNvPr id="8" name="Tijdelijke aanduiding voor dianummer 7">
            <a:extLst>
              <a:ext uri="{FF2B5EF4-FFF2-40B4-BE49-F238E27FC236}">
                <a16:creationId xmlns:a16="http://schemas.microsoft.com/office/drawing/2014/main" id="{8FA27A4A-7BE6-2C3D-48AC-97E08A8E8D97}"/>
              </a:ext>
            </a:extLst>
          </p:cNvPr>
          <p:cNvSpPr>
            <a:spLocks noGrp="1"/>
          </p:cNvSpPr>
          <p:nvPr>
            <p:ph type="sldNum" sz="quarter" idx="12"/>
          </p:nvPr>
        </p:nvSpPr>
        <p:spPr/>
        <p:txBody>
          <a:bodyPr/>
          <a:lstStyle/>
          <a:p>
            <a:fld id="{E7B652BD-F02E-436F-A1A7-2142796BDD13}" type="slidenum">
              <a:rPr lang="nl-NL" smtClean="0"/>
              <a:pPr/>
              <a:t>13</a:t>
            </a:fld>
            <a:endParaRPr lang="nl-NL" dirty="0"/>
          </a:p>
        </p:txBody>
      </p:sp>
      <p:pic>
        <p:nvPicPr>
          <p:cNvPr id="6" name="Afbeelding 5">
            <a:extLst>
              <a:ext uri="{FF2B5EF4-FFF2-40B4-BE49-F238E27FC236}">
                <a16:creationId xmlns:a16="http://schemas.microsoft.com/office/drawing/2014/main" id="{8D130AB3-596E-9ADC-7762-DBCCDBD686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1414673"/>
            <a:ext cx="1078992" cy="469392"/>
          </a:xfrm>
          <a:prstGeom prst="rect">
            <a:avLst/>
          </a:prstGeom>
        </p:spPr>
      </p:pic>
    </p:spTree>
    <p:extLst>
      <p:ext uri="{BB962C8B-B14F-4D97-AF65-F5344CB8AC3E}">
        <p14:creationId xmlns:p14="http://schemas.microsoft.com/office/powerpoint/2010/main" val="4058756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2"/>
          </p:nvPr>
        </p:nvSpPr>
        <p:spPr/>
        <p:txBody>
          <a:bodyPr/>
          <a:lstStyle/>
          <a:p>
            <a:fld id="{E7B652BD-F02E-436F-A1A7-2142796BDD13}" type="slidenum">
              <a:rPr lang="nl-NL" smtClean="0"/>
              <a:pPr/>
              <a:t>14</a:t>
            </a:fld>
            <a:endParaRPr lang="nl-NL" dirty="0"/>
          </a:p>
        </p:txBody>
      </p:sp>
      <p:sp>
        <p:nvSpPr>
          <p:cNvPr id="6" name="Tijdelijke aanduiding voor inhoud 2"/>
          <p:cNvSpPr txBox="1">
            <a:spLocks/>
          </p:cNvSpPr>
          <p:nvPr/>
        </p:nvSpPr>
        <p:spPr>
          <a:xfrm>
            <a:off x="457200" y="672803"/>
            <a:ext cx="8229600" cy="6048672"/>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nl-NL" sz="12800" b="1" i="1" dirty="0">
                <a:solidFill>
                  <a:srgbClr val="0070C0"/>
                </a:solidFill>
                <a:latin typeface="Arial" panose="020B0604020202020204" pitchFamily="34" charset="0"/>
                <a:cs typeface="Arial" panose="020B0604020202020204" pitchFamily="34" charset="0"/>
              </a:rPr>
              <a:t>       Geen fantasie rijnummers</a:t>
            </a: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r>
              <a:rPr lang="nl-NL" sz="9600" b="1" i="1" dirty="0">
                <a:latin typeface="Arial" panose="020B0604020202020204" pitchFamily="34" charset="0"/>
                <a:cs typeface="Arial" panose="020B0604020202020204" pitchFamily="34" charset="0"/>
              </a:rPr>
              <a:t>Art. 2 - rijnummers</a:t>
            </a:r>
            <a:br>
              <a:rPr lang="nl-NL" sz="6200" dirty="0">
                <a:latin typeface="Arial" panose="020B0604020202020204" pitchFamily="34" charset="0"/>
                <a:cs typeface="Arial" panose="020B0604020202020204" pitchFamily="34" charset="0"/>
              </a:rPr>
            </a:br>
            <a:r>
              <a:rPr lang="nl-NL" sz="8800" dirty="0">
                <a:latin typeface="Arial" panose="020B0604020202020204" pitchFamily="34" charset="0"/>
                <a:cs typeface="Arial" panose="020B0604020202020204" pitchFamily="34" charset="0"/>
              </a:rPr>
              <a:t>Klachten van baco’s en tijdwaarneming dat rijnummers zowel</a:t>
            </a:r>
            <a:br>
              <a:rPr lang="nl-NL" sz="8800" dirty="0">
                <a:latin typeface="Arial" panose="020B0604020202020204" pitchFamily="34" charset="0"/>
                <a:cs typeface="Arial" panose="020B0604020202020204" pitchFamily="34" charset="0"/>
              </a:rPr>
            </a:br>
            <a:r>
              <a:rPr lang="nl-NL" sz="8800" dirty="0">
                <a:latin typeface="Arial" panose="020B0604020202020204" pitchFamily="34" charset="0"/>
                <a:cs typeface="Arial" panose="020B0604020202020204" pitchFamily="34" charset="0"/>
              </a:rPr>
              <a:t>aan voorzijde als aan zijkant op snelheid niet te lezen zijn is afgenomen. Dank hiervoor.</a:t>
            </a:r>
            <a:br>
              <a:rPr lang="nl-NL" sz="8800" dirty="0">
                <a:latin typeface="Arial" panose="020B0604020202020204" pitchFamily="34" charset="0"/>
                <a:cs typeface="Arial" panose="020B0604020202020204" pitchFamily="34" charset="0"/>
              </a:rPr>
            </a:br>
            <a:r>
              <a:rPr lang="nl-NL" sz="8800" dirty="0">
                <a:latin typeface="Arial" panose="020B0604020202020204" pitchFamily="34" charset="0"/>
                <a:cs typeface="Arial" panose="020B0604020202020204" pitchFamily="34" charset="0"/>
              </a:rPr>
              <a:t>Bij een roker, een motor die rookwolken walmt, is dit erg link.</a:t>
            </a:r>
            <a:br>
              <a:rPr lang="nl-NL" sz="8800" dirty="0">
                <a:latin typeface="Arial" panose="020B0604020202020204" pitchFamily="34" charset="0"/>
                <a:cs typeface="Arial" panose="020B0604020202020204" pitchFamily="34" charset="0"/>
              </a:rPr>
            </a:br>
            <a:r>
              <a:rPr lang="nl-NL" sz="8800" dirty="0">
                <a:latin typeface="Arial" panose="020B0604020202020204" pitchFamily="34" charset="0"/>
                <a:cs typeface="Arial" panose="020B0604020202020204" pitchFamily="34" charset="0"/>
              </a:rPr>
              <a:t>Deze moet zo snel en veilig mogelijk middels de oranje</a:t>
            </a:r>
            <a:br>
              <a:rPr lang="nl-NL" sz="8800" dirty="0">
                <a:latin typeface="Arial" panose="020B0604020202020204" pitchFamily="34" charset="0"/>
                <a:cs typeface="Arial" panose="020B0604020202020204" pitchFamily="34" charset="0"/>
              </a:rPr>
            </a:br>
            <a:r>
              <a:rPr lang="nl-NL" sz="8800" dirty="0" err="1">
                <a:latin typeface="Arial" panose="020B0604020202020204" pitchFamily="34" charset="0"/>
                <a:cs typeface="Arial" panose="020B0604020202020204" pitchFamily="34" charset="0"/>
              </a:rPr>
              <a:t>meatball</a:t>
            </a:r>
            <a:r>
              <a:rPr lang="nl-NL" sz="8800" dirty="0">
                <a:latin typeface="Arial" panose="020B0604020202020204" pitchFamily="34" charset="0"/>
                <a:cs typeface="Arial" panose="020B0604020202020204" pitchFamily="34" charset="0"/>
              </a:rPr>
              <a:t> de baan verlaten.</a:t>
            </a:r>
            <a:br>
              <a:rPr lang="nl-NL" sz="8800" dirty="0">
                <a:latin typeface="Arial" panose="020B0604020202020204" pitchFamily="34" charset="0"/>
                <a:cs typeface="Arial" panose="020B0604020202020204" pitchFamily="34" charset="0"/>
              </a:rPr>
            </a:br>
            <a:r>
              <a:rPr lang="nl-NL" sz="8800" dirty="0">
                <a:latin typeface="Arial" panose="020B0604020202020204" pitchFamily="34" charset="0"/>
                <a:cs typeface="Arial" panose="020B0604020202020204" pitchFamily="34" charset="0"/>
              </a:rPr>
              <a:t>Geen fantasienummers of dubbele lijnen meer maar losstaande</a:t>
            </a:r>
            <a:br>
              <a:rPr lang="nl-NL" sz="8800" dirty="0">
                <a:latin typeface="Arial" panose="020B0604020202020204" pitchFamily="34" charset="0"/>
                <a:cs typeface="Arial" panose="020B0604020202020204" pitchFamily="34" charset="0"/>
              </a:rPr>
            </a:br>
            <a:r>
              <a:rPr lang="nl-NL" sz="8800" dirty="0">
                <a:latin typeface="Arial" panose="020B0604020202020204" pitchFamily="34" charset="0"/>
                <a:cs typeface="Arial" panose="020B0604020202020204" pitchFamily="34" charset="0"/>
              </a:rPr>
              <a:t>strakke nummers uit de lettertypen </a:t>
            </a:r>
            <a:r>
              <a:rPr lang="nl-NL" sz="8800" dirty="0" err="1">
                <a:latin typeface="Arial" panose="020B0604020202020204" pitchFamily="34" charset="0"/>
                <a:cs typeface="Arial" panose="020B0604020202020204" pitchFamily="34" charset="0"/>
              </a:rPr>
              <a:t>Futura</a:t>
            </a:r>
            <a:r>
              <a:rPr lang="nl-NL" sz="8800" dirty="0">
                <a:latin typeface="Arial" panose="020B0604020202020204" pitchFamily="34" charset="0"/>
                <a:cs typeface="Arial" panose="020B0604020202020204" pitchFamily="34" charset="0"/>
              </a:rPr>
              <a:t>, Franklin of </a:t>
            </a:r>
            <a:r>
              <a:rPr lang="nl-NL" sz="8800" dirty="0" err="1">
                <a:latin typeface="Arial" panose="020B0604020202020204" pitchFamily="34" charset="0"/>
                <a:cs typeface="Arial" panose="020B0604020202020204" pitchFamily="34" charset="0"/>
              </a:rPr>
              <a:t>Univers</a:t>
            </a:r>
            <a:r>
              <a:rPr lang="nl-NL" sz="8800" dirty="0">
                <a:latin typeface="Arial" panose="020B0604020202020204" pitchFamily="34" charset="0"/>
                <a:cs typeface="Arial" panose="020B0604020202020204" pitchFamily="34" charset="0"/>
              </a:rPr>
              <a:t>.</a:t>
            </a:r>
            <a:br>
              <a:rPr lang="nl-NL" sz="4800" dirty="0">
                <a:latin typeface="Arial" panose="020B0604020202020204" pitchFamily="34" charset="0"/>
                <a:cs typeface="Arial" panose="020B0604020202020204" pitchFamily="34" charset="0"/>
              </a:rPr>
            </a:br>
            <a:br>
              <a:rPr lang="nl-NL" sz="4800" dirty="0">
                <a:latin typeface="Arial" panose="020B0604020202020204" pitchFamily="34" charset="0"/>
                <a:cs typeface="Arial" panose="020B0604020202020204" pitchFamily="34" charset="0"/>
              </a:rPr>
            </a:br>
            <a:r>
              <a:rPr lang="en-US" sz="9600" b="1" kern="100" dirty="0">
                <a:effectLst/>
                <a:latin typeface="Verdana" panose="020B0604030504040204" pitchFamily="34" charset="0"/>
                <a:ea typeface="Verdana" panose="020B0604030504040204" pitchFamily="34" charset="0"/>
                <a:cs typeface="Times New Roman" panose="02020603050405020304" pitchFamily="18" charset="0"/>
              </a:rPr>
              <a:t>Futura</a:t>
            </a:r>
            <a:r>
              <a:rPr lang="en-US" sz="5100" b="1" kern="100" dirty="0">
                <a:effectLst/>
                <a:latin typeface="Verdana" panose="020B0604030504040204" pitchFamily="34" charset="0"/>
                <a:ea typeface="Verdana" panose="020B0604030504040204" pitchFamily="34" charset="0"/>
                <a:cs typeface="Times New Roman" panose="02020603050405020304" pitchFamily="18" charset="0"/>
              </a:rPr>
              <a:t> </a:t>
            </a:r>
            <a:r>
              <a:rPr lang="en-US" sz="19200" kern="100" dirty="0">
                <a:effectLst/>
                <a:latin typeface="Futura Medium" panose="020B0800000000000000" pitchFamily="34" charset="0"/>
                <a:ea typeface="Times New Roman" panose="02020603050405020304" pitchFamily="18" charset="0"/>
                <a:cs typeface="Times New Roman" panose="02020603050405020304" pitchFamily="18" charset="0"/>
              </a:rPr>
              <a:t>1 2 3 4 5 6 7 8 9 0</a:t>
            </a:r>
            <a:endParaRPr lang="nl-NL" sz="19200" kern="1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nSpc>
                <a:spcPct val="115000"/>
              </a:lnSpc>
              <a:spcAft>
                <a:spcPts val="800"/>
              </a:spcAft>
              <a:buNone/>
            </a:pPr>
            <a:br>
              <a:rPr lang="nl-NL" sz="2600" dirty="0">
                <a:latin typeface="Arial" panose="020B0604020202020204" pitchFamily="34" charset="0"/>
                <a:cs typeface="Arial" panose="020B0604020202020204" pitchFamily="34" charset="0"/>
              </a:rPr>
            </a:br>
            <a:r>
              <a:rPr lang="en-US" sz="9600" b="1" kern="100" dirty="0">
                <a:effectLst/>
                <a:latin typeface="Verdana" panose="020B0604030504040204" pitchFamily="34" charset="0"/>
                <a:ea typeface="Verdana" panose="020B0604030504040204" pitchFamily="34" charset="0"/>
                <a:cs typeface="Times New Roman" panose="02020603050405020304" pitchFamily="18" charset="0"/>
              </a:rPr>
              <a:t>Universe</a:t>
            </a:r>
            <a:r>
              <a:rPr lang="nl-NL" sz="4500" b="1" kern="100" dirty="0">
                <a:latin typeface="Verdana" panose="020B0604030504040204" pitchFamily="34" charset="0"/>
                <a:ea typeface="Verdana" panose="020B0604030504040204" pitchFamily="34" charset="0"/>
                <a:cs typeface="Times New Roman" panose="02020603050405020304" pitchFamily="18" charset="0"/>
              </a:rPr>
              <a:t>  </a:t>
            </a:r>
            <a:r>
              <a:rPr lang="en-US" sz="19200" b="1" kern="100" dirty="0">
                <a:effectLst/>
                <a:latin typeface="Univers 55" panose="02010603020202030204" pitchFamily="2" charset="0"/>
                <a:ea typeface="Times New Roman" panose="02020603050405020304" pitchFamily="18" charset="0"/>
                <a:cs typeface="Times New Roman" panose="02020603050405020304" pitchFamily="18" charset="0"/>
              </a:rPr>
              <a:t>1 2 3 4 5 6 7 8 9 0</a:t>
            </a:r>
            <a:endParaRPr lang="nl-NL" sz="19200" kern="1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nSpc>
                <a:spcPct val="120000"/>
              </a:lnSpc>
              <a:buNone/>
            </a:pPr>
            <a:br>
              <a:rPr lang="nl-NL" sz="105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pic>
        <p:nvPicPr>
          <p:cNvPr id="2" name="Afbeelding 1">
            <a:extLst>
              <a:ext uri="{FF2B5EF4-FFF2-40B4-BE49-F238E27FC236}">
                <a16:creationId xmlns:a16="http://schemas.microsoft.com/office/drawing/2014/main" id="{59EF1F2A-BBC8-1A74-52B2-2035D1DBD4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692696"/>
            <a:ext cx="1078992" cy="469392"/>
          </a:xfrm>
          <a:prstGeom prst="rect">
            <a:avLst/>
          </a:prstGeom>
        </p:spPr>
      </p:pic>
    </p:spTree>
    <p:extLst>
      <p:ext uri="{BB962C8B-B14F-4D97-AF65-F5344CB8AC3E}">
        <p14:creationId xmlns:p14="http://schemas.microsoft.com/office/powerpoint/2010/main" val="3693875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D04BF-51F8-224F-F6E8-CD4189B990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A654CA7-8329-1488-5A1A-064050292B0C}"/>
              </a:ext>
            </a:extLst>
          </p:cNvPr>
          <p:cNvSpPr>
            <a:spLocks noGrp="1"/>
          </p:cNvSpPr>
          <p:nvPr>
            <p:ph type="title"/>
          </p:nvPr>
        </p:nvSpPr>
        <p:spPr>
          <a:xfrm>
            <a:off x="395536" y="548680"/>
            <a:ext cx="8229600" cy="1368152"/>
          </a:xfrm>
        </p:spPr>
        <p:txBody>
          <a:bodyPr>
            <a:normAutofit fontScale="90000"/>
          </a:bodyPr>
          <a:lstStyle/>
          <a:p>
            <a:pPr algn="l"/>
            <a:br>
              <a:rPr lang="nl-NL" sz="2000" dirty="0">
                <a:latin typeface="Arial" panose="020B0604020202020204" pitchFamily="34" charset="0"/>
                <a:cs typeface="Arial" panose="020B0604020202020204" pitchFamily="34" charset="0"/>
              </a:rPr>
            </a:br>
            <a:br>
              <a:rPr lang="nl-NL" sz="2000" dirty="0">
                <a:latin typeface="Arial" panose="020B0604020202020204" pitchFamily="34" charset="0"/>
                <a:cs typeface="Arial" panose="020B0604020202020204" pitchFamily="34" charset="0"/>
              </a:rPr>
            </a:br>
            <a:r>
              <a:rPr lang="nl-NL" sz="3600" b="1" dirty="0">
                <a:solidFill>
                  <a:srgbClr val="0070C0"/>
                </a:solidFill>
                <a:latin typeface="Arial" panose="020B0604020202020204" pitchFamily="34" charset="0"/>
                <a:cs typeface="Arial" panose="020B0604020202020204" pitchFamily="34" charset="0"/>
              </a:rPr>
              <a:t>Aanpassingen Technisch Reglement IDC</a:t>
            </a:r>
            <a:br>
              <a:rPr lang="nl-NL" sz="3600" b="1" dirty="0">
                <a:solidFill>
                  <a:srgbClr val="0070C0"/>
                </a:solidFill>
                <a:latin typeface="Arial" panose="020B0604020202020204" pitchFamily="34" charset="0"/>
                <a:cs typeface="Arial" panose="020B0604020202020204" pitchFamily="34" charset="0"/>
              </a:rPr>
            </a:br>
            <a:r>
              <a:rPr lang="nl-NL" sz="3100" b="1" dirty="0">
                <a:solidFill>
                  <a:srgbClr val="0070C0"/>
                </a:solidFill>
                <a:latin typeface="Arial" panose="020B0604020202020204" pitchFamily="34" charset="0"/>
                <a:cs typeface="Arial" panose="020B0604020202020204" pitchFamily="34" charset="0"/>
              </a:rPr>
              <a:t>Dutch Supersport/NG</a:t>
            </a:r>
            <a:br>
              <a:rPr lang="nl-NL" dirty="0"/>
            </a:br>
            <a:endParaRPr lang="nl-NL" dirty="0"/>
          </a:p>
        </p:txBody>
      </p:sp>
      <p:sp>
        <p:nvSpPr>
          <p:cNvPr id="3" name="Tijdelijke aanduiding voor inhoud 2">
            <a:extLst>
              <a:ext uri="{FF2B5EF4-FFF2-40B4-BE49-F238E27FC236}">
                <a16:creationId xmlns:a16="http://schemas.microsoft.com/office/drawing/2014/main" id="{52E50049-E37B-F0C1-2D4E-69415D0CCCFB}"/>
              </a:ext>
            </a:extLst>
          </p:cNvPr>
          <p:cNvSpPr>
            <a:spLocks noGrp="1"/>
          </p:cNvSpPr>
          <p:nvPr>
            <p:ph idx="1"/>
          </p:nvPr>
        </p:nvSpPr>
        <p:spPr>
          <a:xfrm>
            <a:off x="323528" y="2271787"/>
            <a:ext cx="8496944" cy="4181549"/>
          </a:xfrm>
        </p:spPr>
        <p:txBody>
          <a:bodyPr>
            <a:normAutofit/>
          </a:bodyPr>
          <a:lstStyle/>
          <a:p>
            <a:pPr marL="0" indent="0">
              <a:lnSpc>
                <a:spcPct val="120000"/>
              </a:lnSpc>
              <a:buNone/>
            </a:pPr>
            <a:r>
              <a:rPr lang="nl-NL" sz="2800" b="1" i="1" dirty="0">
                <a:latin typeface="Arial" panose="020B0604020202020204" pitchFamily="34" charset="0"/>
                <a:cs typeface="Arial" panose="020B0604020202020204" pitchFamily="34" charset="0"/>
              </a:rPr>
              <a:t>Art. 2.1 - kleuren</a:t>
            </a:r>
          </a:p>
          <a:p>
            <a:pPr marL="0" indent="0">
              <a:lnSpc>
                <a:spcPct val="120000"/>
              </a:lnSpc>
              <a:buNone/>
            </a:pPr>
            <a:r>
              <a:rPr lang="nl-NL" sz="2600" dirty="0">
                <a:latin typeface="Arial" panose="020B0604020202020204" pitchFamily="34" charset="0"/>
                <a:cs typeface="Arial" panose="020B0604020202020204" pitchFamily="34" charset="0"/>
              </a:rPr>
              <a:t>Dutch Supersport en Dutch Supersport NG rijden in één klasse. Om het verschil voor een ieder zichtbaar te maken is er een aanpassing de kleur van het cijfer voor de Dutch Supersport NG.</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Dutch ProClass - achtergrond wit - cijfer rood</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Dutch Supersport - achtergrond wit - cijfer zwart </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Dutch Supersport NG - achtergrond wit - cijfer blauw</a:t>
            </a:r>
            <a:endParaRPr lang="nl-NL" sz="2400" dirty="0"/>
          </a:p>
        </p:txBody>
      </p:sp>
      <p:sp>
        <p:nvSpPr>
          <p:cNvPr id="8" name="Tijdelijke aanduiding voor dianummer 7">
            <a:extLst>
              <a:ext uri="{FF2B5EF4-FFF2-40B4-BE49-F238E27FC236}">
                <a16:creationId xmlns:a16="http://schemas.microsoft.com/office/drawing/2014/main" id="{012B0F9F-6145-94CF-CBCE-23E53E215DBE}"/>
              </a:ext>
            </a:extLst>
          </p:cNvPr>
          <p:cNvSpPr>
            <a:spLocks noGrp="1"/>
          </p:cNvSpPr>
          <p:nvPr>
            <p:ph type="sldNum" sz="quarter" idx="12"/>
          </p:nvPr>
        </p:nvSpPr>
        <p:spPr/>
        <p:txBody>
          <a:bodyPr/>
          <a:lstStyle/>
          <a:p>
            <a:fld id="{E7B652BD-F02E-436F-A1A7-2142796BDD13}" type="slidenum">
              <a:rPr lang="nl-NL" smtClean="0"/>
              <a:pPr/>
              <a:t>15</a:t>
            </a:fld>
            <a:endParaRPr lang="nl-NL"/>
          </a:p>
        </p:txBody>
      </p:sp>
      <p:pic>
        <p:nvPicPr>
          <p:cNvPr id="6" name="Afbeelding 5">
            <a:extLst>
              <a:ext uri="{FF2B5EF4-FFF2-40B4-BE49-F238E27FC236}">
                <a16:creationId xmlns:a16="http://schemas.microsoft.com/office/drawing/2014/main" id="{4078F091-C357-86B1-9679-CFEF222706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1414673"/>
            <a:ext cx="1078992" cy="469392"/>
          </a:xfrm>
          <a:prstGeom prst="rect">
            <a:avLst/>
          </a:prstGeom>
        </p:spPr>
      </p:pic>
    </p:spTree>
    <p:extLst>
      <p:ext uri="{BB962C8B-B14F-4D97-AF65-F5344CB8AC3E}">
        <p14:creationId xmlns:p14="http://schemas.microsoft.com/office/powerpoint/2010/main" val="97637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E7B652BD-F02E-436F-A1A7-2142796BDD13}" type="slidenum">
              <a:rPr lang="nl-NL" smtClean="0"/>
              <a:pPr/>
              <a:t>16</a:t>
            </a:fld>
            <a:endParaRPr lang="nl-NL"/>
          </a:p>
        </p:txBody>
      </p:sp>
      <p:sp>
        <p:nvSpPr>
          <p:cNvPr id="4" name="Tijdelijke aanduiding voor inhoud 2"/>
          <p:cNvSpPr txBox="1">
            <a:spLocks/>
          </p:cNvSpPr>
          <p:nvPr/>
        </p:nvSpPr>
        <p:spPr>
          <a:xfrm>
            <a:off x="457200" y="692696"/>
            <a:ext cx="8229600" cy="58326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nl-NL" b="1" i="1" dirty="0">
                <a:solidFill>
                  <a:srgbClr val="0070C0"/>
                </a:solidFill>
                <a:latin typeface="Arial" panose="020B0604020202020204" pitchFamily="34" charset="0"/>
                <a:cs typeface="Arial" panose="020B0604020202020204" pitchFamily="34" charset="0"/>
              </a:rPr>
              <a:t>                Toelichting geluid</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ea typeface="Calibri" panose="020F0502020204030204" pitchFamily="34" charset="0"/>
                <a:cs typeface="Arial" panose="020B0604020202020204" pitchFamily="34" charset="0"/>
              </a:rPr>
              <a:t>O</a:t>
            </a:r>
            <a:r>
              <a:rPr lang="nl-NL" sz="2400" dirty="0">
                <a:effectLst/>
                <a:latin typeface="Arial" panose="020B0604020202020204" pitchFamily="34" charset="0"/>
                <a:ea typeface="Calibri" panose="020F0502020204030204" pitchFamily="34" charset="0"/>
                <a:cs typeface="Arial" panose="020B0604020202020204" pitchFamily="34" charset="0"/>
              </a:rPr>
              <a:t>ok in 2025 dient het IDC te voldoen aan de rekenmodule van het TT Circuit Assen.</a:t>
            </a:r>
            <a:br>
              <a:rPr lang="nl-NL" sz="2400" dirty="0">
                <a:effectLst/>
                <a:latin typeface="Arial" panose="020B0604020202020204" pitchFamily="34" charset="0"/>
                <a:ea typeface="Calibri" panose="020F0502020204030204" pitchFamily="34" charset="0"/>
                <a:cs typeface="Arial" panose="020B0604020202020204" pitchFamily="34" charset="0"/>
              </a:rPr>
            </a:br>
            <a:r>
              <a:rPr lang="nl-NL" sz="2400" dirty="0">
                <a:latin typeface="Arial" panose="020B0604020202020204" pitchFamily="34" charset="0"/>
                <a:ea typeface="Calibri" panose="020F0502020204030204" pitchFamily="34" charset="0"/>
                <a:cs typeface="Arial" panose="020B0604020202020204" pitchFamily="34" charset="0"/>
              </a:rPr>
              <a:t>I</a:t>
            </a:r>
            <a:r>
              <a:rPr lang="nl-NL" sz="2400" dirty="0">
                <a:effectLst/>
                <a:latin typeface="Arial" panose="020B0604020202020204" pitchFamily="34" charset="0"/>
                <a:ea typeface="Calibri" panose="020F0502020204030204" pitchFamily="34" charset="0"/>
                <a:cs typeface="Arial" panose="020B0604020202020204" pitchFamily="34" charset="0"/>
              </a:rPr>
              <a:t>n deze rekenmodule staat o.a. het bronvermogen, dus het brongeluid per klasse ingevuld. </a:t>
            </a:r>
            <a:r>
              <a:rPr lang="nl-NL" sz="2400" dirty="0">
                <a:latin typeface="Arial" panose="020B0604020202020204" pitchFamily="34" charset="0"/>
                <a:ea typeface="Calibri" panose="020F0502020204030204" pitchFamily="34" charset="0"/>
                <a:cs typeface="Arial" panose="020B0604020202020204" pitchFamily="34" charset="0"/>
              </a:rPr>
              <a:t>Bronvermogen in 2024 kende een positieve ontwikkeling, deze nam in 3 van de 4 klassen licht af, behalve DSS niet. Zijn wij echt blij mee.</a:t>
            </a:r>
            <a:br>
              <a:rPr lang="nl-NL" sz="2400" dirty="0">
                <a:latin typeface="Arial" panose="020B0604020202020204" pitchFamily="34" charset="0"/>
                <a:ea typeface="Calibri" panose="020F0502020204030204" pitchFamily="34" charset="0"/>
                <a:cs typeface="Arial" panose="020B0604020202020204" pitchFamily="34" charset="0"/>
              </a:rPr>
            </a:br>
            <a:r>
              <a:rPr lang="nl-NL" sz="2400" dirty="0">
                <a:effectLst/>
                <a:latin typeface="Arial" panose="020B0604020202020204" pitchFamily="34" charset="0"/>
                <a:ea typeface="Calibri" panose="020F0502020204030204" pitchFamily="34" charset="0"/>
                <a:cs typeface="Arial" panose="020B0604020202020204" pitchFamily="34" charset="0"/>
              </a:rPr>
              <a:t>Dit is jullie in 2024 gelukt, gefeliciteerd, is niet makkelijk.</a:t>
            </a:r>
            <a:br>
              <a:rPr lang="nl-NL" sz="2400" dirty="0">
                <a:effectLst/>
                <a:latin typeface="Arial" panose="020B0604020202020204" pitchFamily="34" charset="0"/>
                <a:ea typeface="Calibri" panose="020F0502020204030204" pitchFamily="34" charset="0"/>
                <a:cs typeface="Arial" panose="020B0604020202020204" pitchFamily="34" charset="0"/>
              </a:rPr>
            </a:br>
            <a:br>
              <a:rPr lang="nl-NL" sz="2400" dirty="0">
                <a:latin typeface="Arial" panose="020B0604020202020204" pitchFamily="34" charset="0"/>
                <a:ea typeface="Calibri" panose="020F0502020204030204" pitchFamily="34" charset="0"/>
                <a:cs typeface="Arial" panose="020B0604020202020204" pitchFamily="34" charset="0"/>
              </a:rPr>
            </a:br>
            <a:r>
              <a:rPr lang="nl-NL" sz="2400" dirty="0">
                <a:latin typeface="Arial" panose="020B0604020202020204" pitchFamily="34" charset="0"/>
                <a:ea typeface="Calibri" panose="020F0502020204030204" pitchFamily="34" charset="0"/>
                <a:cs typeface="Arial" panose="020B0604020202020204" pitchFamily="34" charset="0"/>
              </a:rPr>
              <a:t>Insteek is dat wij rijtijd niet korter willen maken dan het al is, bij teveel dBA dus minder deelnemers accepteren. </a:t>
            </a:r>
          </a:p>
          <a:p>
            <a:pPr marL="0" indent="0">
              <a:buNone/>
            </a:pPr>
            <a:r>
              <a:rPr lang="nl-NL" sz="2400" dirty="0">
                <a:effectLst/>
                <a:latin typeface="Arial" panose="020B0604020202020204" pitchFamily="34" charset="0"/>
                <a:ea typeface="Calibri" panose="020F0502020204030204" pitchFamily="34" charset="0"/>
                <a:cs typeface="Arial" panose="020B0604020202020204" pitchFamily="34" charset="0"/>
              </a:rPr>
              <a:t>Wij gaan geen kunstgrepen tijdens het rijden toepassen om rijtijd te gaan verminderen, enige optie die overblijft is structureel de geluidproduktie reduceren.</a:t>
            </a:r>
            <a:br>
              <a:rPr lang="nl-NL" sz="2400" dirty="0">
                <a:effectLst/>
                <a:latin typeface="Arial" panose="020B0604020202020204" pitchFamily="34" charset="0"/>
                <a:ea typeface="Calibri" panose="020F0502020204030204" pitchFamily="34" charset="0"/>
                <a:cs typeface="Arial" panose="020B0604020202020204" pitchFamily="34" charset="0"/>
              </a:rPr>
            </a:br>
            <a:br>
              <a:rPr lang="nl-NL" sz="1800" dirty="0">
                <a:effectLst/>
                <a:latin typeface="Verdana" panose="020B0604030504040204" pitchFamily="34" charset="0"/>
                <a:ea typeface="Calibri" panose="020F050202020403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p>
        </p:txBody>
      </p:sp>
      <p:pic>
        <p:nvPicPr>
          <p:cNvPr id="3" name="Afbeelding 2">
            <a:extLst>
              <a:ext uri="{FF2B5EF4-FFF2-40B4-BE49-F238E27FC236}">
                <a16:creationId xmlns:a16="http://schemas.microsoft.com/office/drawing/2014/main" id="{6C065646-9BEE-E54A-36CE-B3A2339AF5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0504" y="692696"/>
            <a:ext cx="1078992" cy="469392"/>
          </a:xfrm>
          <a:prstGeom prst="rect">
            <a:avLst/>
          </a:prstGeom>
        </p:spPr>
      </p:pic>
    </p:spTree>
    <p:extLst>
      <p:ext uri="{BB962C8B-B14F-4D97-AF65-F5344CB8AC3E}">
        <p14:creationId xmlns:p14="http://schemas.microsoft.com/office/powerpoint/2010/main" val="3772432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2"/>
          </p:nvPr>
        </p:nvSpPr>
        <p:spPr/>
        <p:txBody>
          <a:bodyPr/>
          <a:lstStyle/>
          <a:p>
            <a:fld id="{E7B652BD-F02E-436F-A1A7-2142796BDD13}" type="slidenum">
              <a:rPr lang="nl-NL" smtClean="0"/>
              <a:pPr/>
              <a:t>17</a:t>
            </a:fld>
            <a:endParaRPr lang="nl-NL" dirty="0"/>
          </a:p>
        </p:txBody>
      </p:sp>
      <p:sp>
        <p:nvSpPr>
          <p:cNvPr id="6" name="Tijdelijke aanduiding voor inhoud 2"/>
          <p:cNvSpPr txBox="1">
            <a:spLocks/>
          </p:cNvSpPr>
          <p:nvPr/>
        </p:nvSpPr>
        <p:spPr>
          <a:xfrm>
            <a:off x="457200" y="672803"/>
            <a:ext cx="8229600" cy="6048672"/>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nl-NL" sz="14400" b="1" dirty="0">
                <a:solidFill>
                  <a:srgbClr val="0070C0"/>
                </a:solidFill>
                <a:latin typeface="Arial" panose="020B0604020202020204" pitchFamily="34" charset="0"/>
                <a:cs typeface="Arial" panose="020B0604020202020204" pitchFamily="34" charset="0"/>
              </a:rPr>
              <a:t>             IDC kalender 2025</a:t>
            </a: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IDC kalender 2025 kent 8 races op het TT Circuit Assen en 1 event met 2 races op Oschersleben bij ART Motor.</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Helaas gaat een gepland event op de Nürburgring niet door na een eerste, wel toegezegde datum, vanuit Nürburgring.</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Deze datum viel midden in een periode waarin een </a:t>
            </a:r>
            <a:r>
              <a:rPr lang="nl-NL" sz="9600" dirty="0" err="1">
                <a:latin typeface="Arial" panose="020B0604020202020204" pitchFamily="34" charset="0"/>
                <a:cs typeface="Arial" panose="020B0604020202020204" pitchFamily="34" charset="0"/>
              </a:rPr>
              <a:t>auto-fabrikant</a:t>
            </a:r>
            <a:r>
              <a:rPr lang="nl-NL" sz="9600" dirty="0">
                <a:latin typeface="Arial" panose="020B0604020202020204" pitchFamily="34" charset="0"/>
                <a:cs typeface="Arial" panose="020B0604020202020204" pitchFamily="34" charset="0"/>
              </a:rPr>
              <a:t> 14 dagen aansluitend de Nürburgring ging huren.</a:t>
            </a:r>
            <a:br>
              <a:rPr lang="nl-NL" sz="9600" dirty="0">
                <a:latin typeface="Arial" panose="020B0604020202020204" pitchFamily="34" charset="0"/>
                <a:cs typeface="Arial" panose="020B0604020202020204" pitchFamily="34" charset="0"/>
              </a:rPr>
            </a:b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Wat ook niet doorgaat is een gecombineerd IDC-KNMV event op 1, 2 en 3 augustus. Is na terugtrekking KNMV nu een IDC 2-daags event op vrijdag/zaterdag geworden.</a:t>
            </a:r>
            <a:br>
              <a:rPr lang="nl-NL" sz="9600" dirty="0">
                <a:latin typeface="Arial" panose="020B0604020202020204" pitchFamily="34" charset="0"/>
                <a:cs typeface="Arial" panose="020B0604020202020204" pitchFamily="34" charset="0"/>
              </a:rPr>
            </a:br>
            <a:br>
              <a:rPr lang="nl-NL" sz="9600" dirty="0">
                <a:latin typeface="Arial" panose="020B0604020202020204" pitchFamily="34" charset="0"/>
                <a:cs typeface="Arial" panose="020B0604020202020204" pitchFamily="34" charset="0"/>
              </a:rPr>
            </a:br>
            <a:br>
              <a:rPr lang="nl-NL" sz="48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pic>
        <p:nvPicPr>
          <p:cNvPr id="2" name="Afbeelding 1">
            <a:extLst>
              <a:ext uri="{FF2B5EF4-FFF2-40B4-BE49-F238E27FC236}">
                <a16:creationId xmlns:a16="http://schemas.microsoft.com/office/drawing/2014/main" id="{59EF1F2A-BBC8-1A74-52B2-2035D1DBD4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3448" y="692696"/>
            <a:ext cx="1078992" cy="469392"/>
          </a:xfrm>
          <a:prstGeom prst="rect">
            <a:avLst/>
          </a:prstGeom>
        </p:spPr>
      </p:pic>
    </p:spTree>
    <p:extLst>
      <p:ext uri="{BB962C8B-B14F-4D97-AF65-F5344CB8AC3E}">
        <p14:creationId xmlns:p14="http://schemas.microsoft.com/office/powerpoint/2010/main" val="3286586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948C3-D280-87DF-036B-F9CE6B2889DF}"/>
            </a:ext>
          </a:extLst>
        </p:cNvPr>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FC3A9D7A-2181-3A6F-5368-57A54FBA4A38}"/>
              </a:ext>
            </a:extLst>
          </p:cNvPr>
          <p:cNvSpPr>
            <a:spLocks noGrp="1"/>
          </p:cNvSpPr>
          <p:nvPr>
            <p:ph type="sldNum" sz="quarter" idx="12"/>
          </p:nvPr>
        </p:nvSpPr>
        <p:spPr/>
        <p:txBody>
          <a:bodyPr/>
          <a:lstStyle/>
          <a:p>
            <a:fld id="{E7B652BD-F02E-436F-A1A7-2142796BDD13}" type="slidenum">
              <a:rPr lang="nl-NL" smtClean="0"/>
              <a:pPr/>
              <a:t>18</a:t>
            </a:fld>
            <a:endParaRPr lang="nl-NL" dirty="0"/>
          </a:p>
        </p:txBody>
      </p:sp>
      <p:sp>
        <p:nvSpPr>
          <p:cNvPr id="6" name="Tijdelijke aanduiding voor inhoud 2">
            <a:extLst>
              <a:ext uri="{FF2B5EF4-FFF2-40B4-BE49-F238E27FC236}">
                <a16:creationId xmlns:a16="http://schemas.microsoft.com/office/drawing/2014/main" id="{E0AE10F4-98F7-F080-9301-7728F124C919}"/>
              </a:ext>
            </a:extLst>
          </p:cNvPr>
          <p:cNvSpPr txBox="1">
            <a:spLocks/>
          </p:cNvSpPr>
          <p:nvPr/>
        </p:nvSpPr>
        <p:spPr>
          <a:xfrm>
            <a:off x="457200" y="672803"/>
            <a:ext cx="8229600" cy="6048672"/>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nl-NL" sz="14400" b="1" dirty="0">
                <a:solidFill>
                  <a:srgbClr val="0070C0"/>
                </a:solidFill>
                <a:latin typeface="Arial" panose="020B0604020202020204" pitchFamily="34" charset="0"/>
                <a:cs typeface="Arial" panose="020B0604020202020204" pitchFamily="34" charset="0"/>
              </a:rPr>
              <a:t> Samenvoeging Oschersleben</a:t>
            </a: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Samenvoegen klassen Oschersleben als volgt:</a:t>
            </a: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 Dutch Superbike/Dutch Supersport</a:t>
            </a: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 Dutch ProClass 1000/Dutch ProClass</a:t>
            </a: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Snelste klassen bij elkaar en de minder snelle klassen bij elkaar.</a:t>
            </a: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Staan maar liefst 14 1000cc rijders op de wachtlijst.</a:t>
            </a:r>
            <a:br>
              <a:rPr lang="nl-NL" sz="8000" dirty="0">
                <a:latin typeface="Arial" panose="020B0604020202020204" pitchFamily="34" charset="0"/>
                <a:cs typeface="Arial" panose="020B0604020202020204" pitchFamily="34" charset="0"/>
              </a:rPr>
            </a:b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Bovenstaande combi is beter dan:</a:t>
            </a: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 Dutch Superbike/Dutch ProClass 1000</a:t>
            </a: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 Dutch Supersport/ Dutch ProClass/minst snelle Dutch ProClass 1000</a:t>
            </a:r>
            <a:br>
              <a:rPr lang="nl-NL" sz="8000" dirty="0">
                <a:latin typeface="Arial" panose="020B0604020202020204" pitchFamily="34" charset="0"/>
                <a:cs typeface="Arial" panose="020B0604020202020204" pitchFamily="34" charset="0"/>
              </a:rPr>
            </a:b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Zal ongetwijfeld snelheidsverschil te zien geven echter dat hebben wij anders ook bij de samenvoeging in Oschersleben:</a:t>
            </a: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 Dutch Superbike/Dutch ProClass 1000</a:t>
            </a: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 Dutch Supersport/Dutch ProClass 600</a:t>
            </a:r>
            <a:br>
              <a:rPr lang="nl-NL" sz="8000" dirty="0">
                <a:latin typeface="Arial" panose="020B0604020202020204" pitchFamily="34" charset="0"/>
                <a:cs typeface="Arial" panose="020B0604020202020204" pitchFamily="34" charset="0"/>
              </a:rPr>
            </a:br>
            <a:br>
              <a:rPr lang="nl-NL" sz="8000" dirty="0">
                <a:latin typeface="Arial" panose="020B0604020202020204" pitchFamily="34" charset="0"/>
                <a:cs typeface="Arial" panose="020B0604020202020204" pitchFamily="34" charset="0"/>
              </a:rPr>
            </a:br>
            <a:r>
              <a:rPr lang="nl-NL" sz="8000" dirty="0">
                <a:latin typeface="Arial" panose="020B0604020202020204" pitchFamily="34" charset="0"/>
                <a:cs typeface="Arial" panose="020B0604020202020204" pitchFamily="34" charset="0"/>
              </a:rPr>
              <a:t>Combi vraagt net als alle andere jaren </a:t>
            </a:r>
            <a:r>
              <a:rPr lang="nl-NL" sz="8000" b="1" i="1" dirty="0">
                <a:latin typeface="Arial" panose="020B0604020202020204" pitchFamily="34" charset="0"/>
                <a:cs typeface="Arial" panose="020B0604020202020204" pitchFamily="34" charset="0"/>
              </a:rPr>
              <a:t>Wederzijds Respect ! !</a:t>
            </a:r>
            <a:br>
              <a:rPr lang="nl-NL" sz="8000" dirty="0">
                <a:latin typeface="Arial" panose="020B0604020202020204" pitchFamily="34" charset="0"/>
                <a:cs typeface="Arial" panose="020B0604020202020204" pitchFamily="34" charset="0"/>
              </a:rPr>
            </a:br>
            <a:br>
              <a:rPr lang="nl-NL" sz="8000" dirty="0">
                <a:latin typeface="Arial" panose="020B0604020202020204" pitchFamily="34" charset="0"/>
                <a:cs typeface="Arial" panose="020B0604020202020204" pitchFamily="34" charset="0"/>
              </a:rPr>
            </a:br>
            <a:br>
              <a:rPr lang="nl-NL" sz="5100" dirty="0">
                <a:latin typeface="Arial" panose="020B0604020202020204" pitchFamily="34" charset="0"/>
                <a:cs typeface="Arial" panose="020B0604020202020204" pitchFamily="34" charset="0"/>
              </a:rPr>
            </a:br>
            <a:endParaRPr lang="nl-NL" sz="5100" dirty="0">
              <a:latin typeface="Arial" panose="020B0604020202020204" pitchFamily="34" charset="0"/>
              <a:cs typeface="Arial" panose="020B0604020202020204" pitchFamily="34" charset="0"/>
            </a:endParaRPr>
          </a:p>
          <a:p>
            <a:pPr marL="0" indent="0">
              <a:lnSpc>
                <a:spcPct val="120000"/>
              </a:lnSpc>
              <a:buNone/>
            </a:pPr>
            <a:endParaRPr lang="nl-NL" sz="5100" dirty="0">
              <a:latin typeface="Arial" panose="020B0604020202020204" pitchFamily="34" charset="0"/>
              <a:cs typeface="Arial" panose="020B0604020202020204" pitchFamily="34" charset="0"/>
            </a:endParaRPr>
          </a:p>
          <a:p>
            <a:pPr marL="0" indent="0">
              <a:lnSpc>
                <a:spcPct val="120000"/>
              </a:lnSpc>
              <a:buNone/>
            </a:pPr>
            <a:br>
              <a:rPr lang="nl-NL" sz="9600" dirty="0">
                <a:latin typeface="Arial" panose="020B0604020202020204" pitchFamily="34" charset="0"/>
                <a:cs typeface="Arial" panose="020B0604020202020204" pitchFamily="34" charset="0"/>
              </a:rPr>
            </a:br>
            <a:br>
              <a:rPr lang="nl-NL" sz="48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pic>
        <p:nvPicPr>
          <p:cNvPr id="2" name="Afbeelding 1">
            <a:extLst>
              <a:ext uri="{FF2B5EF4-FFF2-40B4-BE49-F238E27FC236}">
                <a16:creationId xmlns:a16="http://schemas.microsoft.com/office/drawing/2014/main" id="{8194C0CB-5F39-DE45-2445-2B89060AAB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3448" y="692696"/>
            <a:ext cx="1078992" cy="469392"/>
          </a:xfrm>
          <a:prstGeom prst="rect">
            <a:avLst/>
          </a:prstGeom>
        </p:spPr>
      </p:pic>
    </p:spTree>
    <p:extLst>
      <p:ext uri="{BB962C8B-B14F-4D97-AF65-F5344CB8AC3E}">
        <p14:creationId xmlns:p14="http://schemas.microsoft.com/office/powerpoint/2010/main" val="223857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5689-FBC3-1E00-9438-5F68C9F9E38D}"/>
            </a:ext>
          </a:extLst>
        </p:cNvPr>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F8E90C17-D1A1-8C15-13E7-8FF8B635D7E9}"/>
              </a:ext>
            </a:extLst>
          </p:cNvPr>
          <p:cNvSpPr>
            <a:spLocks noGrp="1"/>
          </p:cNvSpPr>
          <p:nvPr>
            <p:ph type="sldNum" sz="quarter" idx="12"/>
          </p:nvPr>
        </p:nvSpPr>
        <p:spPr/>
        <p:txBody>
          <a:bodyPr/>
          <a:lstStyle/>
          <a:p>
            <a:fld id="{E7B652BD-F02E-436F-A1A7-2142796BDD13}" type="slidenum">
              <a:rPr lang="nl-NL" smtClean="0"/>
              <a:pPr/>
              <a:t>19</a:t>
            </a:fld>
            <a:endParaRPr lang="nl-NL" dirty="0"/>
          </a:p>
        </p:txBody>
      </p:sp>
      <p:sp>
        <p:nvSpPr>
          <p:cNvPr id="6" name="Tijdelijke aanduiding voor inhoud 2">
            <a:extLst>
              <a:ext uri="{FF2B5EF4-FFF2-40B4-BE49-F238E27FC236}">
                <a16:creationId xmlns:a16="http://schemas.microsoft.com/office/drawing/2014/main" id="{C8EA7ED4-E31D-3799-BC22-6C120F0A809E}"/>
              </a:ext>
            </a:extLst>
          </p:cNvPr>
          <p:cNvSpPr txBox="1">
            <a:spLocks/>
          </p:cNvSpPr>
          <p:nvPr/>
        </p:nvSpPr>
        <p:spPr>
          <a:xfrm>
            <a:off x="457200" y="672803"/>
            <a:ext cx="8229600" cy="6048672"/>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nl-NL" sz="14400" b="1" dirty="0">
                <a:solidFill>
                  <a:srgbClr val="0070C0"/>
                </a:solidFill>
                <a:latin typeface="Arial" panose="020B0604020202020204" pitchFamily="34" charset="0"/>
                <a:cs typeface="Arial" panose="020B0604020202020204" pitchFamily="34" charset="0"/>
              </a:rPr>
              <a:t>      The 7hrs of Assen 2025</a:t>
            </a: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Zaterdag 12 juli 2025.</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De IDC-Endurance “The 7hrs of Assen 2025”.</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Binnen no-time volgeboekt met 56 teams.</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Nieuwe formule </a:t>
            </a:r>
            <a:r>
              <a:rPr lang="nl-NL" sz="9600" dirty="0" err="1">
                <a:latin typeface="Arial" panose="020B0604020202020204" pitchFamily="34" charset="0"/>
                <a:cs typeface="Arial" panose="020B0604020202020204" pitchFamily="34" charset="0"/>
              </a:rPr>
              <a:t>vwb</a:t>
            </a:r>
            <a:r>
              <a:rPr lang="nl-NL" sz="9600" dirty="0">
                <a:latin typeface="Arial" panose="020B0604020202020204" pitchFamily="34" charset="0"/>
                <a:cs typeface="Arial" panose="020B0604020202020204" pitchFamily="34" charset="0"/>
              </a:rPr>
              <a:t> aantal motoren per team.</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 maximaal 4 motoren per team</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 maximaal 4 rijders per team</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 niet meer motoren dan rijders</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- 4 rijders met 1 motor is toegestaan</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- 4 rijders met 2 motoren is toegestaan</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 rijder hoeft dus niet een eigen motor in team in te brengen </a:t>
            </a: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Naam van teamcaptain, rijders, team, motormerk en gewenst startnummer graag naar Tessa mailen.</a:t>
            </a:r>
            <a:br>
              <a:rPr lang="nl-NL" sz="9600" dirty="0">
                <a:latin typeface="Arial" panose="020B0604020202020204" pitchFamily="34" charset="0"/>
                <a:cs typeface="Arial" panose="020B0604020202020204" pitchFamily="34" charset="0"/>
              </a:rPr>
            </a:br>
            <a:br>
              <a:rPr lang="nl-NL" sz="9600" dirty="0">
                <a:latin typeface="Arial" panose="020B0604020202020204" pitchFamily="34" charset="0"/>
                <a:cs typeface="Arial" panose="020B0604020202020204" pitchFamily="34" charset="0"/>
              </a:rPr>
            </a:br>
            <a:r>
              <a:rPr lang="nl-NL" sz="9600" dirty="0">
                <a:latin typeface="Arial" panose="020B0604020202020204" pitchFamily="34" charset="0"/>
                <a:cs typeface="Arial" panose="020B0604020202020204" pitchFamily="34" charset="0"/>
              </a:rPr>
              <a:t>Wij zijn op zoek naar een titelsponsor, nog niet gevonden.</a:t>
            </a:r>
            <a:br>
              <a:rPr lang="nl-NL" sz="9200" dirty="0">
                <a:latin typeface="Arial" panose="020B0604020202020204" pitchFamily="34" charset="0"/>
                <a:cs typeface="Arial" panose="020B0604020202020204" pitchFamily="34" charset="0"/>
              </a:rPr>
            </a:br>
            <a:br>
              <a:rPr lang="nl-NL" sz="9600" dirty="0">
                <a:latin typeface="Arial" panose="020B0604020202020204" pitchFamily="34" charset="0"/>
                <a:cs typeface="Arial" panose="020B0604020202020204" pitchFamily="34" charset="0"/>
              </a:rPr>
            </a:br>
            <a:br>
              <a:rPr lang="nl-NL" sz="9600" dirty="0">
                <a:latin typeface="Arial" panose="020B0604020202020204" pitchFamily="34" charset="0"/>
                <a:cs typeface="Arial" panose="020B0604020202020204" pitchFamily="34" charset="0"/>
              </a:rPr>
            </a:br>
            <a:br>
              <a:rPr lang="nl-NL" sz="48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pic>
        <p:nvPicPr>
          <p:cNvPr id="2" name="Afbeelding 1">
            <a:extLst>
              <a:ext uri="{FF2B5EF4-FFF2-40B4-BE49-F238E27FC236}">
                <a16:creationId xmlns:a16="http://schemas.microsoft.com/office/drawing/2014/main" id="{77CAC551-1FA4-E70D-E35B-DAA0ED7969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3448" y="692696"/>
            <a:ext cx="1078992" cy="469392"/>
          </a:xfrm>
          <a:prstGeom prst="rect">
            <a:avLst/>
          </a:prstGeom>
        </p:spPr>
      </p:pic>
    </p:spTree>
    <p:extLst>
      <p:ext uri="{BB962C8B-B14F-4D97-AF65-F5344CB8AC3E}">
        <p14:creationId xmlns:p14="http://schemas.microsoft.com/office/powerpoint/2010/main" val="798044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a:solidFill>
                  <a:srgbClr val="0070C0"/>
                </a:solidFill>
                <a:latin typeface="Arial" panose="020B0604020202020204" pitchFamily="34" charset="0"/>
                <a:cs typeface="Arial" panose="020B0604020202020204" pitchFamily="34" charset="0"/>
              </a:rPr>
              <a:t>Programma IDC Kick Off Party 2025</a:t>
            </a:r>
          </a:p>
        </p:txBody>
      </p:sp>
      <p:sp>
        <p:nvSpPr>
          <p:cNvPr id="3" name="Tijdelijke aanduiding voor inhoud 2"/>
          <p:cNvSpPr>
            <a:spLocks noGrp="1"/>
          </p:cNvSpPr>
          <p:nvPr>
            <p:ph idx="1"/>
          </p:nvPr>
        </p:nvSpPr>
        <p:spPr>
          <a:xfrm>
            <a:off x="323528" y="1628800"/>
            <a:ext cx="8640960" cy="4853136"/>
          </a:xfrm>
        </p:spPr>
        <p:txBody>
          <a:bodyPr>
            <a:normAutofit/>
          </a:bodyPr>
          <a:lstStyle/>
          <a:p>
            <a:pPr marL="0" indent="0">
              <a:buNone/>
            </a:pPr>
            <a:r>
              <a:rPr lang="nl-NL" sz="2400" dirty="0">
                <a:latin typeface="Arial" panose="020B0604020202020204" pitchFamily="34" charset="0"/>
                <a:cs typeface="Arial" panose="020B0604020202020204" pitchFamily="34" charset="0"/>
              </a:rPr>
              <a:t>- algemeen reglement IDC 2025</a:t>
            </a:r>
          </a:p>
          <a:p>
            <a:pPr marL="0" indent="0">
              <a:buNone/>
            </a:pPr>
            <a:r>
              <a:rPr lang="nl-NL" sz="2400" dirty="0">
                <a:latin typeface="Arial" panose="020B0604020202020204" pitchFamily="34" charset="0"/>
                <a:cs typeface="Arial" panose="020B0604020202020204" pitchFamily="34" charset="0"/>
              </a:rPr>
              <a:t>- technisch reglement IDC 2025</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reglement IDC Dutch Supersport Next Generation Bikes</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toelichting geluid versus rijtijd</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IDC kalender 2025</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IDC Endurance “The 7hrs of Assen 2025”</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Sportity app</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IDC magazine 2025</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huishoudelijke zaken</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aanpassing gegevens database</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afsluiting</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lunchbuffet Legend Club ± 12.30 – 14.30 uur</a:t>
            </a:r>
          </a:p>
        </p:txBody>
      </p:sp>
      <p:sp>
        <p:nvSpPr>
          <p:cNvPr id="4" name="Tijdelijke aanduiding voor dianummer 3"/>
          <p:cNvSpPr>
            <a:spLocks noGrp="1"/>
          </p:cNvSpPr>
          <p:nvPr>
            <p:ph type="sldNum" sz="quarter" idx="12"/>
          </p:nvPr>
        </p:nvSpPr>
        <p:spPr/>
        <p:txBody>
          <a:bodyPr/>
          <a:lstStyle/>
          <a:p>
            <a:fld id="{E7B652BD-F02E-436F-A1A7-2142796BDD13}" type="slidenum">
              <a:rPr lang="nl-NL" smtClean="0"/>
              <a:pPr/>
              <a:t>2</a:t>
            </a:fld>
            <a:endParaRPr lang="nl-NL"/>
          </a:p>
        </p:txBody>
      </p:sp>
      <p:pic>
        <p:nvPicPr>
          <p:cNvPr id="7" name="Afbeelding 6">
            <a:extLst>
              <a:ext uri="{FF2B5EF4-FFF2-40B4-BE49-F238E27FC236}">
                <a16:creationId xmlns:a16="http://schemas.microsoft.com/office/drawing/2014/main" id="{72E41695-F1B4-A233-7326-BEABFA465D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1303424"/>
            <a:ext cx="1078992" cy="469392"/>
          </a:xfrm>
          <a:prstGeom prst="rect">
            <a:avLst/>
          </a:prstGeom>
        </p:spPr>
      </p:pic>
    </p:spTree>
    <p:extLst>
      <p:ext uri="{BB962C8B-B14F-4D97-AF65-F5344CB8AC3E}">
        <p14:creationId xmlns:p14="http://schemas.microsoft.com/office/powerpoint/2010/main" val="2827437737"/>
      </p:ext>
    </p:extLst>
  </p:cSld>
  <p:clrMapOvr>
    <a:masterClrMapping/>
  </p:clrMapOvr>
  <p:transition spd="slow">
    <p:plus/>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F0660-9087-13C5-31E7-5630A4DB04EA}"/>
            </a:ext>
          </a:extLst>
        </p:cNvPr>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D975BDEF-F9A5-8B1F-CF97-FEE03B141FF2}"/>
              </a:ext>
            </a:extLst>
          </p:cNvPr>
          <p:cNvSpPr>
            <a:spLocks noGrp="1"/>
          </p:cNvSpPr>
          <p:nvPr>
            <p:ph type="sldNum" sz="quarter" idx="12"/>
          </p:nvPr>
        </p:nvSpPr>
        <p:spPr/>
        <p:txBody>
          <a:bodyPr/>
          <a:lstStyle/>
          <a:p>
            <a:fld id="{E7B652BD-F02E-436F-A1A7-2142796BDD13}" type="slidenum">
              <a:rPr lang="nl-NL" smtClean="0"/>
              <a:pPr/>
              <a:t>20</a:t>
            </a:fld>
            <a:endParaRPr lang="nl-NL" dirty="0"/>
          </a:p>
        </p:txBody>
      </p:sp>
      <p:sp>
        <p:nvSpPr>
          <p:cNvPr id="6" name="Tijdelijke aanduiding voor inhoud 2">
            <a:extLst>
              <a:ext uri="{FF2B5EF4-FFF2-40B4-BE49-F238E27FC236}">
                <a16:creationId xmlns:a16="http://schemas.microsoft.com/office/drawing/2014/main" id="{275C8DF7-82FB-9B74-3C91-7ECAC33EBA38}"/>
              </a:ext>
            </a:extLst>
          </p:cNvPr>
          <p:cNvSpPr txBox="1">
            <a:spLocks/>
          </p:cNvSpPr>
          <p:nvPr/>
        </p:nvSpPr>
        <p:spPr>
          <a:xfrm>
            <a:off x="457200" y="672803"/>
            <a:ext cx="8229600" cy="6048672"/>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br>
              <a:rPr lang="nl-NL" sz="9600" dirty="0">
                <a:latin typeface="Arial" panose="020B0604020202020204" pitchFamily="34" charset="0"/>
                <a:cs typeface="Arial" panose="020B0604020202020204" pitchFamily="34" charset="0"/>
              </a:rPr>
            </a:br>
            <a:br>
              <a:rPr lang="nl-NL" sz="48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pic>
        <p:nvPicPr>
          <p:cNvPr id="2" name="Afbeelding 1">
            <a:extLst>
              <a:ext uri="{FF2B5EF4-FFF2-40B4-BE49-F238E27FC236}">
                <a16:creationId xmlns:a16="http://schemas.microsoft.com/office/drawing/2014/main" id="{CBEA48B9-79A0-6092-1289-A99FC79FBB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3448" y="476672"/>
            <a:ext cx="1078992" cy="469392"/>
          </a:xfrm>
          <a:prstGeom prst="rect">
            <a:avLst/>
          </a:prstGeom>
        </p:spPr>
      </p:pic>
      <p:graphicFrame>
        <p:nvGraphicFramePr>
          <p:cNvPr id="7" name="Object 6">
            <a:extLst>
              <a:ext uri="{FF2B5EF4-FFF2-40B4-BE49-F238E27FC236}">
                <a16:creationId xmlns:a16="http://schemas.microsoft.com/office/drawing/2014/main" id="{129E1533-62BA-E8C4-E1A1-83892CE3CF18}"/>
              </a:ext>
            </a:extLst>
          </p:cNvPr>
          <p:cNvGraphicFramePr>
            <a:graphicFrameLocks noChangeAspect="1"/>
          </p:cNvGraphicFramePr>
          <p:nvPr>
            <p:extLst>
              <p:ext uri="{D42A27DB-BD31-4B8C-83A1-F6EECF244321}">
                <p14:modId xmlns:p14="http://schemas.microsoft.com/office/powerpoint/2010/main" val="3147701267"/>
              </p:ext>
            </p:extLst>
          </p:nvPr>
        </p:nvGraphicFramePr>
        <p:xfrm>
          <a:off x="368374" y="1001985"/>
          <a:ext cx="8020050" cy="5667375"/>
        </p:xfrm>
        <a:graphic>
          <a:graphicData uri="http://schemas.openxmlformats.org/presentationml/2006/ole">
            <mc:AlternateContent xmlns:mc="http://schemas.openxmlformats.org/markup-compatibility/2006">
              <mc:Choice xmlns:v="urn:schemas-microsoft-com:vml" Requires="v">
                <p:oleObj name="Acrobat Document" r:id="rId3" imgW="8019856" imgH="5667139" progId="AcroExch.Document.DC">
                  <p:embed/>
                </p:oleObj>
              </mc:Choice>
              <mc:Fallback>
                <p:oleObj name="Acrobat Document" r:id="rId3" imgW="8019856" imgH="5667139" progId="AcroExch.Document.DC">
                  <p:embed/>
                  <p:pic>
                    <p:nvPicPr>
                      <p:cNvPr id="0" name=""/>
                      <p:cNvPicPr/>
                      <p:nvPr/>
                    </p:nvPicPr>
                    <p:blipFill>
                      <a:blip r:embed="rId4"/>
                      <a:stretch>
                        <a:fillRect/>
                      </a:stretch>
                    </p:blipFill>
                    <p:spPr>
                      <a:xfrm>
                        <a:off x="368374" y="1001985"/>
                        <a:ext cx="8020050" cy="5667375"/>
                      </a:xfrm>
                      <a:prstGeom prst="rect">
                        <a:avLst/>
                      </a:prstGeom>
                    </p:spPr>
                  </p:pic>
                </p:oleObj>
              </mc:Fallback>
            </mc:AlternateContent>
          </a:graphicData>
        </a:graphic>
      </p:graphicFrame>
    </p:spTree>
    <p:extLst>
      <p:ext uri="{BB962C8B-B14F-4D97-AF65-F5344CB8AC3E}">
        <p14:creationId xmlns:p14="http://schemas.microsoft.com/office/powerpoint/2010/main" val="1313284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F1568-AF6A-EB5E-4BDC-3CFF53802316}"/>
            </a:ext>
          </a:extLst>
        </p:cNvPr>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92B50A45-2AD2-2F65-B034-8BD3E7F1FBD1}"/>
              </a:ext>
            </a:extLst>
          </p:cNvPr>
          <p:cNvSpPr>
            <a:spLocks noGrp="1"/>
          </p:cNvSpPr>
          <p:nvPr>
            <p:ph type="sldNum" sz="quarter" idx="12"/>
          </p:nvPr>
        </p:nvSpPr>
        <p:spPr/>
        <p:txBody>
          <a:bodyPr/>
          <a:lstStyle/>
          <a:p>
            <a:fld id="{E7B652BD-F02E-436F-A1A7-2142796BDD13}" type="slidenum">
              <a:rPr lang="nl-NL" smtClean="0"/>
              <a:pPr/>
              <a:t>21</a:t>
            </a:fld>
            <a:endParaRPr lang="nl-NL" dirty="0"/>
          </a:p>
        </p:txBody>
      </p:sp>
      <p:sp>
        <p:nvSpPr>
          <p:cNvPr id="6" name="Tijdelijke aanduiding voor inhoud 2">
            <a:extLst>
              <a:ext uri="{FF2B5EF4-FFF2-40B4-BE49-F238E27FC236}">
                <a16:creationId xmlns:a16="http://schemas.microsoft.com/office/drawing/2014/main" id="{D45606D5-C5E4-B81B-4D03-0FDE4EB47849}"/>
              </a:ext>
            </a:extLst>
          </p:cNvPr>
          <p:cNvSpPr txBox="1">
            <a:spLocks/>
          </p:cNvSpPr>
          <p:nvPr/>
        </p:nvSpPr>
        <p:spPr>
          <a:xfrm>
            <a:off x="457200" y="672803"/>
            <a:ext cx="8229600" cy="6048672"/>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br>
              <a:rPr lang="nl-NL" sz="9600" dirty="0">
                <a:latin typeface="Arial" panose="020B0604020202020204" pitchFamily="34" charset="0"/>
                <a:cs typeface="Arial" panose="020B0604020202020204" pitchFamily="34" charset="0"/>
              </a:rPr>
            </a:br>
            <a:br>
              <a:rPr lang="nl-NL" sz="4800" dirty="0">
                <a:latin typeface="Arial" panose="020B0604020202020204" pitchFamily="34" charset="0"/>
                <a:cs typeface="Arial" panose="020B0604020202020204" pitchFamily="34" charset="0"/>
              </a:rPr>
            </a:br>
            <a:br>
              <a:rPr lang="nl-NL" sz="26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pic>
        <p:nvPicPr>
          <p:cNvPr id="2" name="Afbeelding 1">
            <a:extLst>
              <a:ext uri="{FF2B5EF4-FFF2-40B4-BE49-F238E27FC236}">
                <a16:creationId xmlns:a16="http://schemas.microsoft.com/office/drawing/2014/main" id="{7A913CD0-2BE2-C6E3-B0CE-6F45982365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3448" y="476672"/>
            <a:ext cx="1078992" cy="469392"/>
          </a:xfrm>
          <a:prstGeom prst="rect">
            <a:avLst/>
          </a:prstGeom>
        </p:spPr>
      </p:pic>
      <p:graphicFrame>
        <p:nvGraphicFramePr>
          <p:cNvPr id="8" name="Object 7">
            <a:extLst>
              <a:ext uri="{FF2B5EF4-FFF2-40B4-BE49-F238E27FC236}">
                <a16:creationId xmlns:a16="http://schemas.microsoft.com/office/drawing/2014/main" id="{4C224305-9E53-8E96-1CE2-3807F019AD67}"/>
              </a:ext>
            </a:extLst>
          </p:cNvPr>
          <p:cNvGraphicFramePr>
            <a:graphicFrameLocks noChangeAspect="1"/>
          </p:cNvGraphicFramePr>
          <p:nvPr>
            <p:extLst>
              <p:ext uri="{D42A27DB-BD31-4B8C-83A1-F6EECF244321}">
                <p14:modId xmlns:p14="http://schemas.microsoft.com/office/powerpoint/2010/main" val="2119945447"/>
              </p:ext>
            </p:extLst>
          </p:nvPr>
        </p:nvGraphicFramePr>
        <p:xfrm>
          <a:off x="395536" y="980728"/>
          <a:ext cx="8020050" cy="5667375"/>
        </p:xfrm>
        <a:graphic>
          <a:graphicData uri="http://schemas.openxmlformats.org/presentationml/2006/ole">
            <mc:AlternateContent xmlns:mc="http://schemas.openxmlformats.org/markup-compatibility/2006">
              <mc:Choice xmlns:v="urn:schemas-microsoft-com:vml" Requires="v">
                <p:oleObj name="Acrobat Document" r:id="rId3" imgW="8019856" imgH="5667139" progId="AcroExch.Document.DC">
                  <p:embed/>
                </p:oleObj>
              </mc:Choice>
              <mc:Fallback>
                <p:oleObj name="Acrobat Document" r:id="rId3" imgW="8019856" imgH="5667139" progId="AcroExch.Document.DC">
                  <p:embed/>
                  <p:pic>
                    <p:nvPicPr>
                      <p:cNvPr id="0" name=""/>
                      <p:cNvPicPr/>
                      <p:nvPr/>
                    </p:nvPicPr>
                    <p:blipFill>
                      <a:blip r:embed="rId4"/>
                      <a:stretch>
                        <a:fillRect/>
                      </a:stretch>
                    </p:blipFill>
                    <p:spPr>
                      <a:xfrm>
                        <a:off x="395536" y="980728"/>
                        <a:ext cx="8020050" cy="5667375"/>
                      </a:xfrm>
                      <a:prstGeom prst="rect">
                        <a:avLst/>
                      </a:prstGeom>
                    </p:spPr>
                  </p:pic>
                </p:oleObj>
              </mc:Fallback>
            </mc:AlternateContent>
          </a:graphicData>
        </a:graphic>
      </p:graphicFrame>
    </p:spTree>
    <p:extLst>
      <p:ext uri="{BB962C8B-B14F-4D97-AF65-F5344CB8AC3E}">
        <p14:creationId xmlns:p14="http://schemas.microsoft.com/office/powerpoint/2010/main" val="1281860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E7B652BD-F02E-436F-A1A7-2142796BDD13}" type="slidenum">
              <a:rPr lang="nl-NL" smtClean="0"/>
              <a:pPr/>
              <a:t>22</a:t>
            </a:fld>
            <a:endParaRPr lang="nl-NL"/>
          </a:p>
        </p:txBody>
      </p:sp>
      <p:sp>
        <p:nvSpPr>
          <p:cNvPr id="4" name="Tijdelijke aanduiding voor inhoud 2"/>
          <p:cNvSpPr txBox="1">
            <a:spLocks/>
          </p:cNvSpPr>
          <p:nvPr/>
        </p:nvSpPr>
        <p:spPr>
          <a:xfrm>
            <a:off x="457200" y="692696"/>
            <a:ext cx="8229600" cy="597666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nl-NL" sz="2800" b="1" dirty="0">
                <a:solidFill>
                  <a:srgbClr val="0070C0"/>
                </a:solidFill>
                <a:latin typeface="Arial" panose="020B0604020202020204" pitchFamily="34" charset="0"/>
                <a:cs typeface="Arial" panose="020B0604020202020204" pitchFamily="34" charset="0"/>
              </a:rPr>
              <a:t>              </a:t>
            </a:r>
            <a:r>
              <a:rPr lang="nl-NL" sz="3600" b="1" dirty="0">
                <a:solidFill>
                  <a:srgbClr val="0070C0"/>
                </a:solidFill>
                <a:latin typeface="Arial" panose="020B0604020202020204" pitchFamily="34" charset="0"/>
                <a:cs typeface="Arial" panose="020B0604020202020204" pitchFamily="34" charset="0"/>
              </a:rPr>
              <a:t>IDC magazine 2025</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Ook in 2025 is het IDC magazine in gedrukte vorm in full color gratis beschikbaar voor rijders, teams, sponsoren, relaties, publiek. Magazine ook weer digitaal beschikbaar.</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Voor de volledigheid heeft Tessa eigenlijk nog twee adverteerders voor een halve pagina nodig.</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Tessa vraagt gedurende het seizoen of rijders tekst kunnen inleveren voor een interview, hangt een deadline aan.</a:t>
            </a:r>
          </a:p>
          <a:p>
            <a:pPr marL="0" indent="0">
              <a:buNone/>
            </a:pPr>
            <a:r>
              <a:rPr lang="nl-NL" sz="2400" dirty="0">
                <a:latin typeface="Arial" panose="020B0604020202020204" pitchFamily="34" charset="0"/>
                <a:cs typeface="Arial" panose="020B0604020202020204" pitchFamily="34" charset="0"/>
              </a:rPr>
              <a:t>Reacties zijn altijd positief echter vervolgens is de aanlevering als de deadline al voorbij is, of er komt helemaal geen interview, of er komt een interview met</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20 regels tekst en dat is te weinig.</a:t>
            </a:r>
          </a:p>
          <a:p>
            <a:pPr marL="0" indent="0">
              <a:buNone/>
            </a:pPr>
            <a:r>
              <a:rPr lang="nl-NL" sz="2400" dirty="0">
                <a:latin typeface="Arial" panose="020B0604020202020204" pitchFamily="34" charset="0"/>
                <a:cs typeface="Arial" panose="020B0604020202020204" pitchFamily="34" charset="0"/>
              </a:rPr>
              <a:t>Verzoek is om echt tijdig voldoende tekst aan te leveren.</a:t>
            </a:r>
            <a:br>
              <a:rPr lang="nl-NL" sz="2400" dirty="0">
                <a:latin typeface="Arial" panose="020B0604020202020204" pitchFamily="34" charset="0"/>
                <a:cs typeface="Arial" panose="020B0604020202020204" pitchFamily="34" charset="0"/>
              </a:rPr>
            </a:br>
            <a:endParaRPr lang="nl-NL" sz="2400" dirty="0"/>
          </a:p>
        </p:txBody>
      </p:sp>
      <p:pic>
        <p:nvPicPr>
          <p:cNvPr id="3" name="Afbeelding 2">
            <a:extLst>
              <a:ext uri="{FF2B5EF4-FFF2-40B4-BE49-F238E27FC236}">
                <a16:creationId xmlns:a16="http://schemas.microsoft.com/office/drawing/2014/main" id="{96F7B51B-680C-28FB-1D68-DB588231D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692696"/>
            <a:ext cx="1078992" cy="469392"/>
          </a:xfrm>
          <a:prstGeom prst="rect">
            <a:avLst/>
          </a:prstGeom>
        </p:spPr>
      </p:pic>
    </p:spTree>
    <p:extLst>
      <p:ext uri="{BB962C8B-B14F-4D97-AF65-F5344CB8AC3E}">
        <p14:creationId xmlns:p14="http://schemas.microsoft.com/office/powerpoint/2010/main" val="3986917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E7B652BD-F02E-436F-A1A7-2142796BDD13}" type="slidenum">
              <a:rPr lang="nl-NL" smtClean="0"/>
              <a:pPr/>
              <a:t>23</a:t>
            </a:fld>
            <a:endParaRPr lang="nl-NL"/>
          </a:p>
        </p:txBody>
      </p:sp>
      <p:sp>
        <p:nvSpPr>
          <p:cNvPr id="4" name="Tijdelijke aanduiding voor inhoud 2"/>
          <p:cNvSpPr txBox="1">
            <a:spLocks/>
          </p:cNvSpPr>
          <p:nvPr/>
        </p:nvSpPr>
        <p:spPr>
          <a:xfrm>
            <a:off x="457200" y="692696"/>
            <a:ext cx="8229600" cy="597666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nl-NL" sz="2800" b="1" dirty="0">
                <a:solidFill>
                  <a:srgbClr val="0070C0"/>
                </a:solidFill>
                <a:latin typeface="Arial" panose="020B0604020202020204" pitchFamily="34" charset="0"/>
                <a:cs typeface="Arial" panose="020B0604020202020204" pitchFamily="34" charset="0"/>
              </a:rPr>
              <a:t>     </a:t>
            </a:r>
            <a:r>
              <a:rPr lang="nl-NL" b="1" dirty="0">
                <a:solidFill>
                  <a:srgbClr val="0070C0"/>
                </a:solidFill>
                <a:latin typeface="Arial" panose="020B0604020202020204" pitchFamily="34" charset="0"/>
                <a:cs typeface="Arial" panose="020B0604020202020204" pitchFamily="34" charset="0"/>
              </a:rPr>
              <a:t>Aanpassen gegevens database</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effectLst/>
                <a:latin typeface="Arial" panose="020B0604020202020204" pitchFamily="34" charset="0"/>
                <a:ea typeface="Calibri" panose="020F0502020204030204" pitchFamily="34" charset="0"/>
                <a:cs typeface="Arial" panose="020B0604020202020204" pitchFamily="34" charset="0"/>
              </a:rPr>
              <a:t>Nog steeds worden wij geconfronteerd met niet kloppende gegevens in de database. </a:t>
            </a:r>
            <a:r>
              <a:rPr lang="nl-NL" sz="2400" dirty="0" err="1">
                <a:effectLst/>
                <a:latin typeface="Arial" panose="020B0604020202020204" pitchFamily="34" charset="0"/>
                <a:ea typeface="Calibri" panose="020F0502020204030204" pitchFamily="34" charset="0"/>
                <a:cs typeface="Arial" panose="020B0604020202020204" pitchFamily="34" charset="0"/>
              </a:rPr>
              <a:t>Tel.nrs</a:t>
            </a:r>
            <a:r>
              <a:rPr lang="nl-NL" sz="2400" dirty="0">
                <a:effectLst/>
                <a:latin typeface="Arial" panose="020B0604020202020204" pitchFamily="34" charset="0"/>
                <a:ea typeface="Calibri" panose="020F0502020204030204" pitchFamily="34" charset="0"/>
                <a:cs typeface="Arial" panose="020B0604020202020204" pitchFamily="34" charset="0"/>
              </a:rPr>
              <a:t>, adressen, sponsornaam, merk en type motor en het meest vervelende niet kloppende gegevens van waarschuwen bij ongeval.</a:t>
            </a:r>
            <a:br>
              <a:rPr lang="nl-NL" sz="2400" dirty="0">
                <a:effectLst/>
                <a:latin typeface="Arial" panose="020B0604020202020204" pitchFamily="34" charset="0"/>
                <a:ea typeface="Calibri" panose="020F0502020204030204" pitchFamily="34" charset="0"/>
                <a:cs typeface="Arial" panose="020B0604020202020204" pitchFamily="34" charset="0"/>
              </a:rPr>
            </a:br>
            <a:br>
              <a:rPr lang="nl-NL" sz="2400" dirty="0">
                <a:effectLst/>
                <a:latin typeface="Arial" panose="020B0604020202020204" pitchFamily="34" charset="0"/>
                <a:ea typeface="Calibri" panose="020F0502020204030204" pitchFamily="34" charset="0"/>
                <a:cs typeface="Arial" panose="020B0604020202020204" pitchFamily="34" charset="0"/>
              </a:rPr>
            </a:br>
            <a:r>
              <a:rPr lang="nl-NL" sz="2400" dirty="0">
                <a:effectLst/>
                <a:latin typeface="Arial" panose="020B0604020202020204" pitchFamily="34" charset="0"/>
                <a:ea typeface="Calibri" panose="020F0502020204030204" pitchFamily="34" charset="0"/>
                <a:cs typeface="Arial" panose="020B0604020202020204" pitchFamily="34" charset="0"/>
              </a:rPr>
              <a:t>Is uitermate lullig dat wij bij calamiteiten of de medische dienst of de politie van verkeerde gegevens voorzien.</a:t>
            </a:r>
            <a:br>
              <a:rPr lang="nl-NL" sz="2400" dirty="0">
                <a:effectLst/>
                <a:latin typeface="Arial" panose="020B0604020202020204" pitchFamily="34" charset="0"/>
                <a:ea typeface="Calibri" panose="020F0502020204030204" pitchFamily="34" charset="0"/>
                <a:cs typeface="Arial" panose="020B0604020202020204" pitchFamily="34" charset="0"/>
              </a:rPr>
            </a:br>
            <a:r>
              <a:rPr lang="nl-NL" sz="2400" dirty="0">
                <a:effectLst/>
                <a:latin typeface="Arial" panose="020B0604020202020204" pitchFamily="34" charset="0"/>
                <a:ea typeface="Calibri" panose="020F0502020204030204" pitchFamily="34" charset="0"/>
                <a:cs typeface="Arial" panose="020B0604020202020204" pitchFamily="34" charset="0"/>
              </a:rPr>
              <a:t>Pas dit aan om netelige situaties te voorkomen, je hebt dit zelf in de hand.</a:t>
            </a:r>
            <a:br>
              <a:rPr lang="nl-NL" sz="2400" dirty="0">
                <a:effectLst/>
                <a:latin typeface="Arial" panose="020B0604020202020204" pitchFamily="34" charset="0"/>
                <a:ea typeface="Calibri" panose="020F0502020204030204" pitchFamily="34" charset="0"/>
                <a:cs typeface="Arial" panose="020B0604020202020204" pitchFamily="34" charset="0"/>
              </a:rPr>
            </a:br>
            <a:br>
              <a:rPr lang="nl-NL" sz="2400" dirty="0">
                <a:effectLst/>
                <a:latin typeface="Arial" panose="020B0604020202020204" pitchFamily="34" charset="0"/>
                <a:ea typeface="Calibri" panose="020F0502020204030204" pitchFamily="34" charset="0"/>
                <a:cs typeface="Arial" panose="020B0604020202020204" pitchFamily="34" charset="0"/>
              </a:rPr>
            </a:br>
            <a:r>
              <a:rPr lang="nl-NL" sz="2400" dirty="0">
                <a:effectLst/>
                <a:latin typeface="Arial" panose="020B0604020202020204" pitchFamily="34" charset="0"/>
                <a:ea typeface="Calibri" panose="020F0502020204030204" pitchFamily="34" charset="0"/>
                <a:cs typeface="Arial" panose="020B0604020202020204" pitchFamily="34" charset="0"/>
              </a:rPr>
              <a:t>Zoals je jezelf hebt ingeschreven in de database kom je ook op de inschrijflijsten te staan. </a:t>
            </a:r>
            <a:br>
              <a:rPr lang="nl-NL" sz="1800" dirty="0">
                <a:effectLst/>
                <a:latin typeface="Verdana" panose="020B0604030504040204" pitchFamily="34" charset="0"/>
                <a:ea typeface="Calibri" panose="020F0502020204030204" pitchFamily="34" charset="0"/>
                <a:cs typeface="Times New Roman" panose="02020603050405020304" pitchFamily="18" charset="0"/>
              </a:rPr>
            </a:b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pic>
        <p:nvPicPr>
          <p:cNvPr id="3" name="Afbeelding 2">
            <a:extLst>
              <a:ext uri="{FF2B5EF4-FFF2-40B4-BE49-F238E27FC236}">
                <a16:creationId xmlns:a16="http://schemas.microsoft.com/office/drawing/2014/main" id="{96F7B51B-680C-28FB-1D68-DB588231D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7464" y="764704"/>
            <a:ext cx="1078992" cy="469392"/>
          </a:xfrm>
          <a:prstGeom prst="rect">
            <a:avLst/>
          </a:prstGeom>
        </p:spPr>
      </p:pic>
    </p:spTree>
    <p:extLst>
      <p:ext uri="{BB962C8B-B14F-4D97-AF65-F5344CB8AC3E}">
        <p14:creationId xmlns:p14="http://schemas.microsoft.com/office/powerpoint/2010/main" val="2928232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4B0CA-00EA-84B2-33AC-ADB79E2C045A}"/>
            </a:ext>
          </a:extLst>
        </p:cNvPr>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921BAF76-88D7-D1FA-FB23-8FD9758C0CA6}"/>
              </a:ext>
            </a:extLst>
          </p:cNvPr>
          <p:cNvSpPr>
            <a:spLocks noGrp="1"/>
          </p:cNvSpPr>
          <p:nvPr>
            <p:ph type="sldNum" sz="quarter" idx="12"/>
          </p:nvPr>
        </p:nvSpPr>
        <p:spPr/>
        <p:txBody>
          <a:bodyPr/>
          <a:lstStyle/>
          <a:p>
            <a:fld id="{E7B652BD-F02E-436F-A1A7-2142796BDD13}" type="slidenum">
              <a:rPr lang="nl-NL" smtClean="0"/>
              <a:pPr/>
              <a:t>24</a:t>
            </a:fld>
            <a:endParaRPr lang="nl-NL"/>
          </a:p>
        </p:txBody>
      </p:sp>
      <p:sp>
        <p:nvSpPr>
          <p:cNvPr id="4" name="Tijdelijke aanduiding voor inhoud 2">
            <a:extLst>
              <a:ext uri="{FF2B5EF4-FFF2-40B4-BE49-F238E27FC236}">
                <a16:creationId xmlns:a16="http://schemas.microsoft.com/office/drawing/2014/main" id="{79AC61F2-F783-8AF6-A107-8A27DC4C4199}"/>
              </a:ext>
            </a:extLst>
          </p:cNvPr>
          <p:cNvSpPr txBox="1">
            <a:spLocks/>
          </p:cNvSpPr>
          <p:nvPr/>
        </p:nvSpPr>
        <p:spPr>
          <a:xfrm>
            <a:off x="457200" y="692696"/>
            <a:ext cx="8229600" cy="597666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nl-NL" sz="2800" b="1" dirty="0">
                <a:solidFill>
                  <a:srgbClr val="0070C0"/>
                </a:solidFill>
                <a:latin typeface="Arial" panose="020B0604020202020204" pitchFamily="34" charset="0"/>
                <a:cs typeface="Arial" panose="020B0604020202020204" pitchFamily="34" charset="0"/>
              </a:rPr>
              <a:t>     </a:t>
            </a:r>
            <a:r>
              <a:rPr lang="nl-NL" b="1" dirty="0">
                <a:solidFill>
                  <a:srgbClr val="0070C0"/>
                </a:solidFill>
                <a:latin typeface="Arial" panose="020B0604020202020204" pitchFamily="34" charset="0"/>
                <a:cs typeface="Arial" panose="020B0604020202020204" pitchFamily="34" charset="0"/>
              </a:rPr>
              <a:t>CRT-IDC</a:t>
            </a:r>
            <a:r>
              <a:rPr lang="nl-NL" sz="2800" b="1" dirty="0">
                <a:solidFill>
                  <a:srgbClr val="0070C0"/>
                </a:solidFill>
                <a:latin typeface="Arial" panose="020B0604020202020204" pitchFamily="34" charset="0"/>
                <a:cs typeface="Arial" panose="020B0604020202020204" pitchFamily="34" charset="0"/>
              </a:rPr>
              <a:t> </a:t>
            </a:r>
            <a:r>
              <a:rPr lang="nl-NL" b="1" dirty="0">
                <a:solidFill>
                  <a:srgbClr val="0070C0"/>
                </a:solidFill>
                <a:latin typeface="Arial" panose="020B0604020202020204" pitchFamily="34" charset="0"/>
                <a:cs typeface="Arial" panose="020B0604020202020204" pitchFamily="34" charset="0"/>
              </a:rPr>
              <a:t>Huishoudelijke regels</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In 2025 zijn er een aantal nieuwe teams en rijders actief tijdens CRT- en IDC-events vandaar enkele spelregels</a:t>
            </a:r>
          </a:p>
          <a:p>
            <a:pPr marL="0" indent="0">
              <a:buNone/>
            </a:pPr>
            <a:r>
              <a:rPr lang="nl-NL" sz="2400" dirty="0">
                <a:latin typeface="Arial" panose="020B0604020202020204" pitchFamily="34" charset="0"/>
                <a:cs typeface="Arial" panose="020B0604020202020204" pitchFamily="34" charset="0"/>
              </a:rPr>
              <a:t>- Track Support is de exclusieve paddockservice, dus geen verkoop van banden, handel, service door andere partijen</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alleen serviceverleners </a:t>
            </a:r>
            <a:r>
              <a:rPr lang="nl-NL" sz="2400" dirty="0" err="1">
                <a:latin typeface="Arial" panose="020B0604020202020204" pitchFamily="34" charset="0"/>
                <a:cs typeface="Arial" panose="020B0604020202020204" pitchFamily="34" charset="0"/>
              </a:rPr>
              <a:t>Ott</a:t>
            </a:r>
            <a:r>
              <a:rPr lang="nl-NL" sz="2400" dirty="0">
                <a:latin typeface="Arial" panose="020B0604020202020204" pitchFamily="34" charset="0"/>
                <a:cs typeface="Arial" panose="020B0604020202020204" pitchFamily="34" charset="0"/>
              </a:rPr>
              <a:t> Motoren en </a:t>
            </a:r>
            <a:r>
              <a:rPr lang="nl-NL" sz="2400" dirty="0" err="1">
                <a:latin typeface="Arial" panose="020B0604020202020204" pitchFamily="34" charset="0"/>
                <a:cs typeface="Arial" panose="020B0604020202020204" pitchFamily="34" charset="0"/>
              </a:rPr>
              <a:t>Druijff</a:t>
            </a:r>
            <a:r>
              <a:rPr lang="nl-NL" sz="2400" dirty="0">
                <a:latin typeface="Arial" panose="020B0604020202020204" pitchFamily="34" charset="0"/>
                <a:cs typeface="Arial" panose="020B0604020202020204" pitchFamily="34" charset="0"/>
              </a:rPr>
              <a:t> Racing verzorgen merkgerichte service voor Yamaha en Kawasaki</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met teams besproken dat zij alleen banden wisselen voor eigen teamrijders</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geen banden achterlaten op het paddock</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 pitboxen een uur na het event schoon en leeg opleveren</a:t>
            </a:r>
          </a:p>
          <a:p>
            <a:pPr marL="0" indent="0">
              <a:buNone/>
            </a:pPr>
            <a:br>
              <a:rPr lang="nl-NL" sz="1800" dirty="0">
                <a:effectLst/>
                <a:latin typeface="Arial" panose="020B0604020202020204" pitchFamily="34" charset="0"/>
                <a:ea typeface="Calibri" panose="020F0502020204030204" pitchFamily="34" charset="0"/>
                <a:cs typeface="Arial" panose="020B0604020202020204" pitchFamily="34" charset="0"/>
              </a:rPr>
            </a:br>
            <a:r>
              <a:rPr lang="nl-NL" sz="2400" dirty="0">
                <a:effectLst/>
                <a:latin typeface="Arial" panose="020B0604020202020204" pitchFamily="34" charset="0"/>
                <a:ea typeface="Calibri" panose="020F0502020204030204" pitchFamily="34" charset="0"/>
                <a:cs typeface="Arial" panose="020B0604020202020204" pitchFamily="34" charset="0"/>
              </a:rPr>
              <a:t>Voorstellen 2 nieuwe personen binnen CRT/CRE en IDC.</a:t>
            </a:r>
            <a:br>
              <a:rPr lang="nl-NL" sz="2400" dirty="0">
                <a:latin typeface="Arial" panose="020B0604020202020204" pitchFamily="34" charset="0"/>
                <a:ea typeface="Calibri" panose="020F0502020204030204" pitchFamily="34" charset="0"/>
                <a:cs typeface="Arial" panose="020B0604020202020204" pitchFamily="34" charset="0"/>
              </a:rPr>
            </a:br>
            <a:r>
              <a:rPr lang="nl-NL" sz="2400">
                <a:latin typeface="Arial" panose="020B0604020202020204" pitchFamily="34" charset="0"/>
                <a:ea typeface="Calibri" panose="020F0502020204030204" pitchFamily="34" charset="0"/>
                <a:cs typeface="Arial" panose="020B0604020202020204" pitchFamily="34" charset="0"/>
              </a:rPr>
              <a:t>…………………..……  en  ………………………………</a:t>
            </a:r>
            <a:br>
              <a:rPr lang="nl-NL" sz="1800" dirty="0">
                <a:effectLst/>
                <a:latin typeface="Arial" panose="020B0604020202020204" pitchFamily="34" charset="0"/>
                <a:ea typeface="Calibri" panose="020F050202020403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pic>
        <p:nvPicPr>
          <p:cNvPr id="3" name="Afbeelding 2">
            <a:extLst>
              <a:ext uri="{FF2B5EF4-FFF2-40B4-BE49-F238E27FC236}">
                <a16:creationId xmlns:a16="http://schemas.microsoft.com/office/drawing/2014/main" id="{FE2DFC10-9429-A5E4-8B20-FD5FE7EB74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7464" y="764704"/>
            <a:ext cx="1078992" cy="469392"/>
          </a:xfrm>
          <a:prstGeom prst="rect">
            <a:avLst/>
          </a:prstGeom>
        </p:spPr>
      </p:pic>
    </p:spTree>
    <p:extLst>
      <p:ext uri="{BB962C8B-B14F-4D97-AF65-F5344CB8AC3E}">
        <p14:creationId xmlns:p14="http://schemas.microsoft.com/office/powerpoint/2010/main" val="1428820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E7B652BD-F02E-436F-A1A7-2142796BDD13}" type="slidenum">
              <a:rPr lang="nl-NL" smtClean="0"/>
              <a:pPr/>
              <a:t>25</a:t>
            </a:fld>
            <a:endParaRPr lang="nl-NL"/>
          </a:p>
        </p:txBody>
      </p:sp>
      <p:sp>
        <p:nvSpPr>
          <p:cNvPr id="4" name="Tijdelijke aanduiding voor inhoud 2"/>
          <p:cNvSpPr txBox="1">
            <a:spLocks/>
          </p:cNvSpPr>
          <p:nvPr/>
        </p:nvSpPr>
        <p:spPr>
          <a:xfrm>
            <a:off x="457200" y="692696"/>
            <a:ext cx="8229600" cy="597666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nl-NL" sz="2800" b="1" dirty="0">
                <a:solidFill>
                  <a:srgbClr val="0070C0"/>
                </a:solidFill>
                <a:latin typeface="Arial" panose="020B0604020202020204" pitchFamily="34" charset="0"/>
                <a:cs typeface="Arial" panose="020B0604020202020204" pitchFamily="34" charset="0"/>
              </a:rPr>
              <a:t>            </a:t>
            </a:r>
            <a:r>
              <a:rPr lang="nl-NL" b="1" dirty="0">
                <a:solidFill>
                  <a:srgbClr val="0070C0"/>
                </a:solidFill>
                <a:latin typeface="Arial" panose="020B0604020202020204" pitchFamily="34" charset="0"/>
                <a:cs typeface="Arial" panose="020B0604020202020204" pitchFamily="34" charset="0"/>
              </a:rPr>
              <a:t>IDC lunchbuffet Legend Club</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Bedankt voor jullie aanwezigheid en inbreng.</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Wij wensen jullie allen een succesvol seizoen 2025 toe waarin het hebben van plezier en het maken van fijne herinneringen essentieel zijn.</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Nu op naar de Legend Club waar je namens IDC een</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buffet wordt aangeboden plus 1 consumptie.</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Tegen 14.30 uur valt hier de finishvlag.</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Wij hopen jullie allen weer te zien op onze eerste </a:t>
            </a:r>
            <a:r>
              <a:rPr lang="nl-NL" sz="2400">
                <a:latin typeface="Arial" panose="020B0604020202020204" pitchFamily="34" charset="0"/>
                <a:cs typeface="Arial" panose="020B0604020202020204" pitchFamily="34" charset="0"/>
              </a:rPr>
              <a:t>CRT-dag vrijdag </a:t>
            </a:r>
            <a:r>
              <a:rPr lang="nl-NL" sz="2400" dirty="0">
                <a:latin typeface="Arial" panose="020B0604020202020204" pitchFamily="34" charset="0"/>
                <a:cs typeface="Arial" panose="020B0604020202020204" pitchFamily="34" charset="0"/>
              </a:rPr>
              <a:t>4 </a:t>
            </a:r>
            <a:r>
              <a:rPr lang="nl-NL" sz="2400">
                <a:latin typeface="Arial" panose="020B0604020202020204" pitchFamily="34" charset="0"/>
                <a:cs typeface="Arial" panose="020B0604020202020204" pitchFamily="34" charset="0"/>
              </a:rPr>
              <a:t>april en/of </a:t>
            </a:r>
            <a:r>
              <a:rPr lang="nl-NL" sz="2400" dirty="0">
                <a:latin typeface="Arial" panose="020B0604020202020204" pitchFamily="34" charset="0"/>
                <a:cs typeface="Arial" panose="020B0604020202020204" pitchFamily="34" charset="0"/>
              </a:rPr>
              <a:t>op onze eerste IDC race op</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zaterdag 5 april.</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b="1" i="1" dirty="0">
                <a:solidFill>
                  <a:srgbClr val="0070C0"/>
                </a:solidFill>
                <a:latin typeface="Arial" panose="020B0604020202020204" pitchFamily="34" charset="0"/>
                <a:cs typeface="Arial" panose="020B0604020202020204" pitchFamily="34" charset="0"/>
              </a:rPr>
              <a:t>Dank allen, eet smakelijk en een goede thuisreis . . . </a:t>
            </a:r>
            <a:r>
              <a:rPr lang="en-US" sz="2400" b="1" i="1" dirty="0">
                <a:solidFill>
                  <a:srgbClr val="0070C0"/>
                </a:solidFill>
                <a:latin typeface="Arial" panose="020B0604020202020204" pitchFamily="34" charset="0"/>
                <a:cs typeface="Arial" panose="020B0604020202020204" pitchFamily="34" charset="0"/>
              </a:rPr>
              <a:t>😊</a:t>
            </a:r>
            <a:endParaRPr lang="nl-NL" sz="2400" b="1" dirty="0">
              <a:solidFill>
                <a:srgbClr val="0070C0"/>
              </a:solidFill>
              <a:latin typeface="Arial" panose="020B0604020202020204" pitchFamily="34" charset="0"/>
              <a:cs typeface="Arial" panose="020B0604020202020204" pitchFamily="34" charset="0"/>
            </a:endParaRPr>
          </a:p>
          <a:p>
            <a:pPr marL="0" indent="0">
              <a:buNone/>
            </a:pPr>
            <a:br>
              <a:rPr lang="nl-NL" sz="2400" dirty="0">
                <a:latin typeface="Arial" panose="020B0604020202020204" pitchFamily="34" charset="0"/>
                <a:cs typeface="Arial" panose="020B0604020202020204" pitchFamily="34" charset="0"/>
              </a:rPr>
            </a:br>
            <a:endParaRPr lang="nl-NL" sz="2400" dirty="0"/>
          </a:p>
        </p:txBody>
      </p:sp>
      <p:pic>
        <p:nvPicPr>
          <p:cNvPr id="3" name="Afbeelding 2">
            <a:extLst>
              <a:ext uri="{FF2B5EF4-FFF2-40B4-BE49-F238E27FC236}">
                <a16:creationId xmlns:a16="http://schemas.microsoft.com/office/drawing/2014/main" id="{3A45ED30-7E9F-E7CE-89DE-E377EA26F9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1440" y="1268760"/>
            <a:ext cx="1078992" cy="469392"/>
          </a:xfrm>
          <a:prstGeom prst="rect">
            <a:avLst/>
          </a:prstGeom>
        </p:spPr>
      </p:pic>
    </p:spTree>
    <p:extLst>
      <p:ext uri="{BB962C8B-B14F-4D97-AF65-F5344CB8AC3E}">
        <p14:creationId xmlns:p14="http://schemas.microsoft.com/office/powerpoint/2010/main" val="1182290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548680"/>
            <a:ext cx="8229600" cy="1143000"/>
          </a:xfrm>
        </p:spPr>
        <p:txBody>
          <a:bodyPr>
            <a:normAutofit fontScale="90000"/>
          </a:bodyPr>
          <a:lstStyle/>
          <a:p>
            <a:br>
              <a:rPr lang="nl-NL" sz="2000" dirty="0">
                <a:latin typeface="Arial" panose="020B0604020202020204" pitchFamily="34" charset="0"/>
                <a:cs typeface="Arial" panose="020B0604020202020204" pitchFamily="34" charset="0"/>
              </a:rPr>
            </a:br>
            <a:br>
              <a:rPr lang="nl-NL" sz="2000" dirty="0">
                <a:latin typeface="Arial" panose="020B0604020202020204" pitchFamily="34" charset="0"/>
                <a:cs typeface="Arial" panose="020B0604020202020204" pitchFamily="34" charset="0"/>
              </a:rPr>
            </a:br>
            <a:r>
              <a:rPr lang="nl-NL" sz="3600" b="1" dirty="0">
                <a:solidFill>
                  <a:srgbClr val="0070C0"/>
                </a:solidFill>
                <a:latin typeface="Arial" panose="020B0604020202020204" pitchFamily="34" charset="0"/>
                <a:cs typeface="Arial" panose="020B0604020202020204" pitchFamily="34" charset="0"/>
              </a:rPr>
              <a:t>Aanpassingen Algemeen Reglement IDC </a:t>
            </a:r>
            <a:br>
              <a:rPr lang="nl-NL" dirty="0"/>
            </a:br>
            <a:endParaRPr lang="nl-NL" dirty="0"/>
          </a:p>
        </p:txBody>
      </p:sp>
      <p:sp>
        <p:nvSpPr>
          <p:cNvPr id="3" name="Tijdelijke aanduiding voor inhoud 2"/>
          <p:cNvSpPr>
            <a:spLocks noGrp="1"/>
          </p:cNvSpPr>
          <p:nvPr>
            <p:ph idx="1"/>
          </p:nvPr>
        </p:nvSpPr>
        <p:spPr>
          <a:xfrm>
            <a:off x="323528" y="1916832"/>
            <a:ext cx="8496944" cy="4209331"/>
          </a:xfrm>
        </p:spPr>
        <p:txBody>
          <a:bodyPr>
            <a:normAutofit/>
          </a:bodyPr>
          <a:lstStyle/>
          <a:p>
            <a:pPr marL="0" indent="0">
              <a:buNone/>
            </a:pPr>
            <a:r>
              <a:rPr lang="nl-NL" sz="2400" b="1" i="1" dirty="0">
                <a:latin typeface="Arial" panose="020B0604020202020204" pitchFamily="34" charset="0"/>
                <a:cs typeface="Arial" panose="020B0604020202020204" pitchFamily="34" charset="0"/>
              </a:rPr>
              <a:t>Art. 1.5 - klassen</a:t>
            </a:r>
            <a:br>
              <a:rPr lang="nl-NL" sz="24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Weinig aanpassingen in het IDC Algemeen reglement.</a:t>
            </a:r>
            <a:br>
              <a:rPr lang="nl-NL" sz="2600" dirty="0">
                <a:latin typeface="Arial" panose="020B0604020202020204" pitchFamily="34" charset="0"/>
                <a:cs typeface="Arial" panose="020B0604020202020204" pitchFamily="34" charset="0"/>
              </a:rPr>
            </a:br>
            <a:r>
              <a:rPr lang="nl-NL" sz="2600" dirty="0" err="1">
                <a:latin typeface="Arial" panose="020B0604020202020204" pitchFamily="34" charset="0"/>
                <a:cs typeface="Arial" panose="020B0604020202020204" pitchFamily="34" charset="0"/>
              </a:rPr>
              <a:t>Klasse-limiettijden</a:t>
            </a:r>
            <a:r>
              <a:rPr lang="nl-NL" sz="2600" dirty="0">
                <a:latin typeface="Arial" panose="020B0604020202020204" pitchFamily="34" charset="0"/>
                <a:cs typeface="Arial" panose="020B0604020202020204" pitchFamily="34" charset="0"/>
              </a:rPr>
              <a:t> voor 2025 zijn aangepast op basis van de rondetijden 2024 en er is een indeling gemaakt.</a:t>
            </a:r>
          </a:p>
          <a:p>
            <a:pPr marL="0" indent="0">
              <a:buNone/>
            </a:pPr>
            <a:r>
              <a:rPr lang="nl-NL" sz="2600" dirty="0">
                <a:latin typeface="Arial" panose="020B0604020202020204" pitchFamily="34" charset="0"/>
                <a:cs typeface="Arial" panose="020B0604020202020204" pitchFamily="34" charset="0"/>
              </a:rPr>
              <a:t>Dutch ProClass: tussen 1.53.0 - 2.12.0 min.</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Dutch Superport/NG: sneller dan 1.53.0 min.</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Dutch ProClass 1000: 1.51.0 - 2.12.0 min</a:t>
            </a:r>
            <a:br>
              <a:rPr lang="nl-NL" sz="2600" dirty="0">
                <a:latin typeface="Arial" panose="020B0604020202020204" pitchFamily="34" charset="0"/>
                <a:cs typeface="Arial" panose="020B0604020202020204" pitchFamily="34" charset="0"/>
              </a:rPr>
            </a:br>
            <a:r>
              <a:rPr lang="nl-NL" sz="2600" dirty="0">
                <a:latin typeface="Arial" panose="020B0604020202020204" pitchFamily="34" charset="0"/>
                <a:cs typeface="Arial" panose="020B0604020202020204" pitchFamily="34" charset="0"/>
              </a:rPr>
              <a:t>Dutch Superbike: sneller dan 1.51.0 min.</a:t>
            </a:r>
            <a:br>
              <a:rPr lang="nl-NL" sz="2600" dirty="0">
                <a:latin typeface="Arial" panose="020B0604020202020204" pitchFamily="34" charset="0"/>
                <a:cs typeface="Arial" panose="020B0604020202020204" pitchFamily="34" charset="0"/>
              </a:rPr>
            </a:br>
            <a:endParaRPr lang="nl-NL" sz="2600" dirty="0">
              <a:latin typeface="Arial" panose="020B0604020202020204" pitchFamily="34" charset="0"/>
              <a:cs typeface="Arial" panose="020B0604020202020204" pitchFamily="34" charset="0"/>
            </a:endParaRPr>
          </a:p>
        </p:txBody>
      </p:sp>
      <p:sp>
        <p:nvSpPr>
          <p:cNvPr id="8" name="Tijdelijke aanduiding voor dianummer 7"/>
          <p:cNvSpPr>
            <a:spLocks noGrp="1"/>
          </p:cNvSpPr>
          <p:nvPr>
            <p:ph type="sldNum" sz="quarter" idx="12"/>
          </p:nvPr>
        </p:nvSpPr>
        <p:spPr/>
        <p:txBody>
          <a:bodyPr/>
          <a:lstStyle/>
          <a:p>
            <a:fld id="{E7B652BD-F02E-436F-A1A7-2142796BDD13}" type="slidenum">
              <a:rPr lang="nl-NL" smtClean="0"/>
              <a:pPr/>
              <a:t>3</a:t>
            </a:fld>
            <a:endParaRPr lang="nl-NL"/>
          </a:p>
        </p:txBody>
      </p:sp>
      <p:pic>
        <p:nvPicPr>
          <p:cNvPr id="6" name="Afbeelding 5">
            <a:extLst>
              <a:ext uri="{FF2B5EF4-FFF2-40B4-BE49-F238E27FC236}">
                <a16:creationId xmlns:a16="http://schemas.microsoft.com/office/drawing/2014/main" id="{5E088922-9221-3794-1F4A-E77F32EC73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1414673"/>
            <a:ext cx="1078992" cy="469392"/>
          </a:xfrm>
          <a:prstGeom prst="rect">
            <a:avLst/>
          </a:prstGeom>
        </p:spPr>
      </p:pic>
    </p:spTree>
    <p:extLst>
      <p:ext uri="{BB962C8B-B14F-4D97-AF65-F5344CB8AC3E}">
        <p14:creationId xmlns:p14="http://schemas.microsoft.com/office/powerpoint/2010/main" val="776361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rmAutofit/>
          </a:bodyPr>
          <a:lstStyle/>
          <a:p>
            <a:r>
              <a:rPr lang="nl-NL" sz="3200" b="1" dirty="0">
                <a:solidFill>
                  <a:srgbClr val="0070C0"/>
                </a:solidFill>
                <a:latin typeface="Arial" panose="020B0604020202020204" pitchFamily="34" charset="0"/>
                <a:cs typeface="Arial" panose="020B0604020202020204" pitchFamily="34" charset="0"/>
              </a:rPr>
              <a:t>Promotie</a:t>
            </a:r>
          </a:p>
        </p:txBody>
      </p:sp>
      <p:sp>
        <p:nvSpPr>
          <p:cNvPr id="3" name="Tijdelijke aanduiding voor inhoud 2"/>
          <p:cNvSpPr>
            <a:spLocks noGrp="1"/>
          </p:cNvSpPr>
          <p:nvPr>
            <p:ph idx="1"/>
          </p:nvPr>
        </p:nvSpPr>
        <p:spPr>
          <a:xfrm>
            <a:off x="457200" y="1417638"/>
            <a:ext cx="8229600" cy="4963690"/>
          </a:xfrm>
        </p:spPr>
        <p:txBody>
          <a:bodyPr>
            <a:normAutofit/>
          </a:bodyPr>
          <a:lstStyle/>
          <a:p>
            <a:pPr marL="0" indent="0">
              <a:lnSpc>
                <a:spcPct val="110000"/>
              </a:lnSpc>
              <a:buNone/>
            </a:pPr>
            <a:r>
              <a:rPr lang="nl-NL" sz="2400" b="1" i="1" dirty="0">
                <a:latin typeface="Arial" panose="020B0604020202020204" pitchFamily="34" charset="0"/>
                <a:cs typeface="Arial" panose="020B0604020202020204" pitchFamily="34" charset="0"/>
              </a:rPr>
              <a:t>Art. 1.6 - promotie</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Promotieregel 2025 is gelijk gebleven aan 2024, hierbij gaat het om meer dan 50% van de wedstrijdronden sneller gereden, niet om ronden in de kwalificatie.</a:t>
            </a:r>
          </a:p>
          <a:p>
            <a:pPr marL="0" indent="0">
              <a:lnSpc>
                <a:spcPct val="110000"/>
              </a:lnSpc>
              <a:buNone/>
            </a:pPr>
            <a:endParaRPr lang="nl-NL" sz="2400" dirty="0">
              <a:latin typeface="Arial" panose="020B0604020202020204" pitchFamily="34" charset="0"/>
              <a:cs typeface="Arial" panose="020B0604020202020204" pitchFamily="34" charset="0"/>
            </a:endParaRPr>
          </a:p>
          <a:p>
            <a:pPr marL="0" indent="0">
              <a:lnSpc>
                <a:spcPct val="110000"/>
              </a:lnSpc>
              <a:buNone/>
            </a:pPr>
            <a:r>
              <a:rPr lang="nl-NL" sz="2400" b="1" i="1" dirty="0">
                <a:latin typeface="Arial" panose="020B0604020202020204" pitchFamily="34" charset="0"/>
                <a:cs typeface="Arial" panose="020B0604020202020204" pitchFamily="34" charset="0"/>
              </a:rPr>
              <a:t>Art. 1.11 -</a:t>
            </a:r>
            <a:r>
              <a:rPr lang="nl-NL" sz="2400" dirty="0">
                <a:latin typeface="Arial" panose="020B0604020202020204" pitchFamily="34" charset="0"/>
                <a:cs typeface="Arial" panose="020B0604020202020204" pitchFamily="34" charset="0"/>
              </a:rPr>
              <a:t> </a:t>
            </a:r>
            <a:r>
              <a:rPr lang="nl-NL" sz="2400" b="1" i="1" dirty="0">
                <a:latin typeface="Arial" panose="020B0604020202020204" pitchFamily="34" charset="0"/>
                <a:cs typeface="Arial" panose="020B0604020202020204" pitchFamily="34" charset="0"/>
              </a:rPr>
              <a:t>erkenning IDC- versus KNMV-licenties</a:t>
            </a:r>
            <a:br>
              <a:rPr lang="nl-NL" sz="2400" b="1" i="1"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Erkenning wederzijdse licenties wordt ook in 2025 gecontinueerd.</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Aanvraag KNMV licentie door IDC-licentiehouders is duurder geworden, van 150 euro naar 166 euro.</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De 166 euro overmaken aan de KNMV. </a:t>
            </a:r>
          </a:p>
        </p:txBody>
      </p:sp>
      <p:sp>
        <p:nvSpPr>
          <p:cNvPr id="4" name="Tijdelijke aanduiding voor dianummer 3"/>
          <p:cNvSpPr>
            <a:spLocks noGrp="1"/>
          </p:cNvSpPr>
          <p:nvPr>
            <p:ph type="sldNum" sz="quarter" idx="12"/>
          </p:nvPr>
        </p:nvSpPr>
        <p:spPr/>
        <p:txBody>
          <a:bodyPr/>
          <a:lstStyle/>
          <a:p>
            <a:fld id="{E7B652BD-F02E-436F-A1A7-2142796BDD13}" type="slidenum">
              <a:rPr lang="nl-NL" smtClean="0"/>
              <a:pPr/>
              <a:t>4</a:t>
            </a:fld>
            <a:endParaRPr lang="nl-NL" dirty="0"/>
          </a:p>
        </p:txBody>
      </p:sp>
      <p:pic>
        <p:nvPicPr>
          <p:cNvPr id="7" name="Afbeelding 6">
            <a:extLst>
              <a:ext uri="{FF2B5EF4-FFF2-40B4-BE49-F238E27FC236}">
                <a16:creationId xmlns:a16="http://schemas.microsoft.com/office/drawing/2014/main" id="{888B49CC-C5F2-31F5-D919-958D872A3C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611442"/>
            <a:ext cx="1078992" cy="469392"/>
          </a:xfrm>
          <a:prstGeom prst="rect">
            <a:avLst/>
          </a:prstGeom>
        </p:spPr>
      </p:pic>
    </p:spTree>
    <p:extLst>
      <p:ext uri="{BB962C8B-B14F-4D97-AF65-F5344CB8AC3E}">
        <p14:creationId xmlns:p14="http://schemas.microsoft.com/office/powerpoint/2010/main" val="90615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739726"/>
            <a:ext cx="8229600" cy="5616624"/>
          </a:xfrm>
        </p:spPr>
        <p:txBody>
          <a:bodyPr>
            <a:noAutofit/>
          </a:bodyPr>
          <a:lstStyle/>
          <a:p>
            <a:pPr marL="0" indent="0">
              <a:buNone/>
            </a:pPr>
            <a:r>
              <a:rPr lang="nl-NL" b="1" i="1" dirty="0">
                <a:solidFill>
                  <a:srgbClr val="0070C0"/>
                </a:solidFill>
                <a:latin typeface="Arial" panose="020B0604020202020204" pitchFamily="34" charset="0"/>
                <a:cs typeface="Arial" panose="020B0604020202020204" pitchFamily="34" charset="0"/>
              </a:rPr>
              <a:t>            IDC registratiebijdrage 2025</a:t>
            </a:r>
            <a:br>
              <a:rPr lang="nl-NL" sz="2400" b="1" i="1" dirty="0">
                <a:latin typeface="Arial" panose="020B0604020202020204" pitchFamily="34" charset="0"/>
                <a:cs typeface="Arial" panose="020B0604020202020204" pitchFamily="34" charset="0"/>
              </a:rPr>
            </a:br>
            <a:br>
              <a:rPr lang="nl-NL" sz="2400" b="1" i="1" dirty="0">
                <a:latin typeface="Arial" panose="020B0604020202020204" pitchFamily="34" charset="0"/>
                <a:cs typeface="Arial" panose="020B0604020202020204" pitchFamily="34" charset="0"/>
              </a:rPr>
            </a:br>
            <a:r>
              <a:rPr lang="nl-NL" sz="2400" b="1" i="1" dirty="0">
                <a:latin typeface="Arial" panose="020B0604020202020204" pitchFamily="34" charset="0"/>
                <a:cs typeface="Arial" panose="020B0604020202020204" pitchFamily="34" charset="0"/>
              </a:rPr>
              <a:t>Art. 1.12 - IDC registratiebijdrage</a:t>
            </a:r>
            <a:br>
              <a:rPr lang="nl-NL" sz="2400" b="1" i="1" dirty="0">
                <a:latin typeface="Arial" panose="020B0604020202020204" pitchFamily="34" charset="0"/>
                <a:cs typeface="Arial" panose="020B0604020202020204" pitchFamily="34" charset="0"/>
              </a:rPr>
            </a:br>
            <a:r>
              <a:rPr lang="nl-NL" sz="2600" dirty="0">
                <a:effectLst/>
                <a:latin typeface="Arial" panose="020B0604020202020204" pitchFamily="34" charset="0"/>
                <a:ea typeface="Calibri" panose="020F0502020204030204" pitchFamily="34" charset="0"/>
                <a:cs typeface="Arial" panose="020B0604020202020204" pitchFamily="34" charset="0"/>
              </a:rPr>
              <a:t>Net als in 2024 is het ook in 2025 alleen nog mogelijk om licentie-, registratie- en inschrijfkosten te voldoen via overschrijving per factuur of </a:t>
            </a:r>
            <a:r>
              <a:rPr lang="nl-NL" sz="2600" dirty="0" err="1">
                <a:effectLst/>
                <a:latin typeface="Arial" panose="020B0604020202020204" pitchFamily="34" charset="0"/>
                <a:ea typeface="Calibri" panose="020F0502020204030204" pitchFamily="34" charset="0"/>
                <a:cs typeface="Arial" panose="020B0604020202020204" pitchFamily="34" charset="0"/>
              </a:rPr>
              <a:t>Ideal</a:t>
            </a:r>
            <a:r>
              <a:rPr lang="nl-NL" sz="2600" dirty="0">
                <a:effectLst/>
                <a:latin typeface="Arial" panose="020B0604020202020204" pitchFamily="34" charset="0"/>
                <a:ea typeface="Calibri" panose="020F0502020204030204" pitchFamily="34" charset="0"/>
                <a:cs typeface="Arial" panose="020B0604020202020204" pitchFamily="34" charset="0"/>
              </a:rPr>
              <a:t> betaling.</a:t>
            </a:r>
            <a:br>
              <a:rPr lang="nl-NL" sz="2600" dirty="0">
                <a:effectLst/>
                <a:latin typeface="Arial" panose="020B0604020202020204" pitchFamily="34" charset="0"/>
                <a:ea typeface="Calibri" panose="020F0502020204030204" pitchFamily="34" charset="0"/>
                <a:cs typeface="Arial" panose="020B0604020202020204" pitchFamily="34" charset="0"/>
              </a:rPr>
            </a:br>
            <a:r>
              <a:rPr lang="nl-NL" sz="2600" dirty="0">
                <a:effectLst/>
                <a:latin typeface="Arial" panose="020B0604020202020204" pitchFamily="34" charset="0"/>
                <a:ea typeface="Calibri" panose="020F0502020204030204" pitchFamily="34" charset="0"/>
                <a:cs typeface="Arial" panose="020B0604020202020204" pitchFamily="34" charset="0"/>
              </a:rPr>
              <a:t>Betaling dient 4 weken voor event op de IDC rekening bijgeschreven te zijn.</a:t>
            </a:r>
            <a:br>
              <a:rPr lang="nl-NL" sz="2600" dirty="0">
                <a:effectLst/>
                <a:latin typeface="Arial" panose="020B0604020202020204" pitchFamily="34" charset="0"/>
                <a:ea typeface="Calibri" panose="020F0502020204030204" pitchFamily="34" charset="0"/>
                <a:cs typeface="Arial" panose="020B0604020202020204" pitchFamily="34" charset="0"/>
              </a:rPr>
            </a:br>
            <a:r>
              <a:rPr lang="nl-NL" sz="2600" dirty="0">
                <a:effectLst/>
                <a:latin typeface="Arial" panose="020B0604020202020204" pitchFamily="34" charset="0"/>
                <a:ea typeface="Calibri" panose="020F0502020204030204" pitchFamily="34" charset="0"/>
                <a:cs typeface="Arial" panose="020B0604020202020204" pitchFamily="34" charset="0"/>
              </a:rPr>
              <a:t>Contante betaling </a:t>
            </a:r>
            <a:r>
              <a:rPr lang="nl-NL" sz="2600" dirty="0">
                <a:latin typeface="Arial" panose="020B0604020202020204" pitchFamily="34" charset="0"/>
                <a:ea typeface="Calibri" panose="020F0502020204030204" pitchFamily="34" charset="0"/>
                <a:cs typeface="Arial" panose="020B0604020202020204" pitchFamily="34" charset="0"/>
              </a:rPr>
              <a:t>blijft</a:t>
            </a:r>
            <a:r>
              <a:rPr lang="nl-NL" sz="2600" dirty="0">
                <a:effectLst/>
                <a:latin typeface="Arial" panose="020B0604020202020204" pitchFamily="34" charset="0"/>
                <a:ea typeface="Calibri" panose="020F0502020204030204" pitchFamily="34" charset="0"/>
                <a:cs typeface="Arial" panose="020B0604020202020204" pitchFamily="34" charset="0"/>
              </a:rPr>
              <a:t> mogelijk, dient echter een event vooruit te </a:t>
            </a:r>
            <a:r>
              <a:rPr lang="nl-NL" sz="2600" dirty="0">
                <a:latin typeface="Arial" panose="020B0604020202020204" pitchFamily="34" charset="0"/>
                <a:ea typeface="Calibri" panose="020F0502020204030204" pitchFamily="34" charset="0"/>
                <a:cs typeface="Arial" panose="020B0604020202020204" pitchFamily="34" charset="0"/>
              </a:rPr>
              <a:t>zijn</a:t>
            </a:r>
            <a:r>
              <a:rPr lang="nl-NL" sz="2600" dirty="0">
                <a:effectLst/>
                <a:latin typeface="Arial" panose="020B0604020202020204" pitchFamily="34" charset="0"/>
                <a:ea typeface="Calibri" panose="020F0502020204030204" pitchFamily="34" charset="0"/>
                <a:cs typeface="Arial" panose="020B0604020202020204" pitchFamily="34" charset="0"/>
              </a:rPr>
              <a:t> voldaan.</a:t>
            </a:r>
            <a:br>
              <a:rPr lang="nl-NL" sz="2600" dirty="0">
                <a:effectLst/>
                <a:latin typeface="Arial" panose="020B0604020202020204" pitchFamily="34" charset="0"/>
                <a:ea typeface="Calibri" panose="020F0502020204030204" pitchFamily="34" charset="0"/>
                <a:cs typeface="Arial" panose="020B0604020202020204" pitchFamily="34" charset="0"/>
              </a:rPr>
            </a:br>
            <a:b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br>
              <a:rPr lang="nl-NL" sz="2400" b="1" i="1" dirty="0">
                <a:latin typeface="Arial" panose="020B0604020202020204" pitchFamily="34" charset="0"/>
                <a:cs typeface="Arial" panose="020B0604020202020204" pitchFamily="34" charset="0"/>
              </a:rPr>
            </a:br>
            <a:br>
              <a:rPr lang="nl-NL" sz="2400" b="1" dirty="0">
                <a:latin typeface="Arial" panose="020B0604020202020204" pitchFamily="34" charset="0"/>
                <a:cs typeface="Arial" panose="020B0604020202020204" pitchFamily="34" charset="0"/>
              </a:rPr>
            </a:br>
            <a:endParaRPr lang="nl-NL" sz="2400" b="1" dirty="0">
              <a:solidFill>
                <a:srgbClr val="0070C0"/>
              </a:solidFill>
              <a:latin typeface="Arial" panose="020B0604020202020204" pitchFamily="34" charset="0"/>
              <a:cs typeface="Arial" panose="020B0604020202020204" pitchFamily="34" charset="0"/>
            </a:endParaRPr>
          </a:p>
        </p:txBody>
      </p:sp>
      <p:sp>
        <p:nvSpPr>
          <p:cNvPr id="6" name="Tijdelijke aanduiding voor dianummer 5"/>
          <p:cNvSpPr>
            <a:spLocks noGrp="1"/>
          </p:cNvSpPr>
          <p:nvPr>
            <p:ph type="sldNum" sz="quarter" idx="12"/>
          </p:nvPr>
        </p:nvSpPr>
        <p:spPr/>
        <p:txBody>
          <a:bodyPr/>
          <a:lstStyle/>
          <a:p>
            <a:fld id="{E7B652BD-F02E-436F-A1A7-2142796BDD13}" type="slidenum">
              <a:rPr lang="nl-NL" smtClean="0"/>
              <a:pPr/>
              <a:t>5</a:t>
            </a:fld>
            <a:endParaRPr lang="nl-NL"/>
          </a:p>
        </p:txBody>
      </p:sp>
      <p:pic>
        <p:nvPicPr>
          <p:cNvPr id="5" name="Afbeelding 4">
            <a:extLst>
              <a:ext uri="{FF2B5EF4-FFF2-40B4-BE49-F238E27FC236}">
                <a16:creationId xmlns:a16="http://schemas.microsoft.com/office/drawing/2014/main" id="{5C67C4C8-FDB9-AAF0-D7BF-2253426374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1231416"/>
            <a:ext cx="1078992" cy="469392"/>
          </a:xfrm>
          <a:prstGeom prst="rect">
            <a:avLst/>
          </a:prstGeom>
        </p:spPr>
      </p:pic>
    </p:spTree>
    <p:extLst>
      <p:ext uri="{BB962C8B-B14F-4D97-AF65-F5344CB8AC3E}">
        <p14:creationId xmlns:p14="http://schemas.microsoft.com/office/powerpoint/2010/main" val="132180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764704"/>
            <a:ext cx="8229600" cy="5616624"/>
          </a:xfrm>
        </p:spPr>
        <p:txBody>
          <a:bodyPr>
            <a:noAutofit/>
          </a:bodyPr>
          <a:lstStyle/>
          <a:p>
            <a:pPr marL="0" indent="0">
              <a:buNone/>
            </a:pPr>
            <a:br>
              <a:rPr lang="nl-NL" sz="2400" b="1" i="1" dirty="0">
                <a:solidFill>
                  <a:srgbClr val="0070C0"/>
                </a:solidFill>
                <a:latin typeface="Arial" panose="020B0604020202020204" pitchFamily="34" charset="0"/>
                <a:cs typeface="Arial" panose="020B0604020202020204" pitchFamily="34" charset="0"/>
              </a:rPr>
            </a:br>
            <a:r>
              <a:rPr lang="nl-NL" sz="2400" b="1" i="1" dirty="0">
                <a:solidFill>
                  <a:srgbClr val="0070C0"/>
                </a:solidFill>
                <a:latin typeface="Arial" panose="020B0604020202020204" pitchFamily="34" charset="0"/>
                <a:cs typeface="Arial" panose="020B0604020202020204" pitchFamily="34" charset="0"/>
              </a:rPr>
              <a:t>     </a:t>
            </a:r>
            <a:r>
              <a:rPr lang="nl-NL" b="1" i="1" dirty="0">
                <a:solidFill>
                  <a:srgbClr val="0070C0"/>
                </a:solidFill>
                <a:latin typeface="Arial" panose="020B0604020202020204" pitchFamily="34" charset="0"/>
                <a:cs typeface="Arial" panose="020B0604020202020204" pitchFamily="34" charset="0"/>
              </a:rPr>
              <a:t>Huurtransponders TT Circuit Assen</a:t>
            </a:r>
            <a:br>
              <a:rPr lang="nl-NL" sz="2400" b="1" i="1" dirty="0">
                <a:latin typeface="Arial" panose="020B0604020202020204" pitchFamily="34" charset="0"/>
                <a:cs typeface="Arial" panose="020B0604020202020204" pitchFamily="34" charset="0"/>
              </a:rPr>
            </a:br>
            <a:br>
              <a:rPr lang="nl-NL" sz="2400" b="1" dirty="0">
                <a:latin typeface="Arial" panose="020B0604020202020204" pitchFamily="34" charset="0"/>
                <a:cs typeface="Arial" panose="020B0604020202020204" pitchFamily="34" charset="0"/>
              </a:rPr>
            </a:br>
            <a:r>
              <a:rPr lang="nl-NL" sz="2400" b="1" i="1" dirty="0">
                <a:latin typeface="Arial" panose="020B0604020202020204" pitchFamily="34" charset="0"/>
                <a:cs typeface="Arial" panose="020B0604020202020204" pitchFamily="34" charset="0"/>
              </a:rPr>
              <a:t>Art. 3.4 - huurtransponders </a:t>
            </a:r>
            <a:br>
              <a:rPr lang="nl-NL" sz="2400" b="1" dirty="0">
                <a:latin typeface="Arial" panose="020B0604020202020204" pitchFamily="34" charset="0"/>
                <a:cs typeface="Arial" panose="020B0604020202020204" pitchFamily="34" charset="0"/>
              </a:rPr>
            </a:br>
            <a:r>
              <a:rPr lang="nl-NL" sz="2600" dirty="0">
                <a:effectLst/>
                <a:latin typeface="Arial" panose="020B0604020202020204" pitchFamily="34" charset="0"/>
                <a:ea typeface="Calibri" panose="020F0502020204030204" pitchFamily="34" charset="0"/>
                <a:cs typeface="Arial" panose="020B0604020202020204" pitchFamily="34" charset="0"/>
              </a:rPr>
              <a:t>Het TT Circuit Assen </a:t>
            </a:r>
            <a:r>
              <a:rPr lang="nl-NL" sz="2600" dirty="0">
                <a:latin typeface="Arial" panose="020B0604020202020204" pitchFamily="34" charset="0"/>
                <a:ea typeface="Calibri" panose="020F0502020204030204" pitchFamily="34" charset="0"/>
                <a:cs typeface="Arial" panose="020B0604020202020204" pitchFamily="34" charset="0"/>
              </a:rPr>
              <a:t>werkt zoals je ervaren hebt sinds </a:t>
            </a:r>
            <a:r>
              <a:rPr lang="nl-NL" sz="2600" dirty="0">
                <a:effectLst/>
                <a:latin typeface="Arial" panose="020B0604020202020204" pitchFamily="34" charset="0"/>
                <a:ea typeface="Calibri" panose="020F0502020204030204" pitchFamily="34" charset="0"/>
                <a:cs typeface="Arial" panose="020B0604020202020204" pitchFamily="34" charset="0"/>
              </a:rPr>
              <a:t>2024 met 2 soorten transponders.</a:t>
            </a:r>
            <a:br>
              <a:rPr lang="nl-NL" sz="2600" dirty="0">
                <a:effectLst/>
                <a:latin typeface="Arial" panose="020B0604020202020204" pitchFamily="34" charset="0"/>
                <a:ea typeface="Calibri" panose="020F0502020204030204" pitchFamily="34" charset="0"/>
                <a:cs typeface="Arial" panose="020B0604020202020204" pitchFamily="34" charset="0"/>
              </a:rPr>
            </a:br>
            <a:r>
              <a:rPr lang="nl-NL" sz="2600" dirty="0">
                <a:effectLst/>
                <a:latin typeface="Arial" panose="020B0604020202020204" pitchFamily="34" charset="0"/>
                <a:ea typeface="Calibri" panose="020F0502020204030204" pitchFamily="34" charset="0"/>
                <a:cs typeface="Arial" panose="020B0604020202020204" pitchFamily="34" charset="0"/>
              </a:rPr>
              <a:t>De rode transponder</a:t>
            </a:r>
            <a:r>
              <a:rPr lang="nl-NL" sz="2600" dirty="0">
                <a:latin typeface="Arial" panose="020B0604020202020204" pitchFamily="34" charset="0"/>
                <a:ea typeface="Calibri" panose="020F0502020204030204" pitchFamily="34" charset="0"/>
                <a:cs typeface="Arial" panose="020B0604020202020204" pitchFamily="34" charset="0"/>
              </a:rPr>
              <a:t> </a:t>
            </a:r>
            <a:r>
              <a:rPr lang="nl-NL" sz="2600" dirty="0">
                <a:effectLst/>
                <a:latin typeface="Arial" panose="020B0604020202020204" pitchFamily="34" charset="0"/>
                <a:ea typeface="Calibri" panose="020F0502020204030204" pitchFamily="34" charset="0"/>
                <a:cs typeface="Arial" panose="020B0604020202020204" pitchFamily="34" charset="0"/>
              </a:rPr>
              <a:t>alleen bij IDC- events, de zwarte transponder alleen bij CRT- events.</a:t>
            </a:r>
            <a:br>
              <a:rPr lang="nl-NL" sz="2600" dirty="0">
                <a:effectLst/>
                <a:latin typeface="Arial" panose="020B0604020202020204" pitchFamily="34" charset="0"/>
                <a:ea typeface="Calibri" panose="020F0502020204030204" pitchFamily="34" charset="0"/>
                <a:cs typeface="Arial" panose="020B0604020202020204" pitchFamily="34" charset="0"/>
              </a:rPr>
            </a:br>
            <a:r>
              <a:rPr lang="nl-NL" sz="2600" dirty="0">
                <a:effectLst/>
                <a:latin typeface="Arial" panose="020B0604020202020204" pitchFamily="34" charset="0"/>
                <a:ea typeface="Calibri" panose="020F0502020204030204" pitchFamily="34" charset="0"/>
                <a:cs typeface="Arial" panose="020B0604020202020204" pitchFamily="34" charset="0"/>
              </a:rPr>
              <a:t>Met de</a:t>
            </a:r>
            <a:r>
              <a:rPr lang="nl-NL" sz="2600" dirty="0">
                <a:latin typeface="Arial" panose="020B0604020202020204" pitchFamily="34" charset="0"/>
                <a:ea typeface="Calibri" panose="020F0502020204030204" pitchFamily="34" charset="0"/>
                <a:cs typeface="Arial" panose="020B0604020202020204" pitchFamily="34" charset="0"/>
              </a:rPr>
              <a:t> </a:t>
            </a:r>
            <a:r>
              <a:rPr lang="nl-NL" sz="2600" dirty="0">
                <a:effectLst/>
                <a:latin typeface="Arial" panose="020B0604020202020204" pitchFamily="34" charset="0"/>
                <a:ea typeface="Calibri" panose="020F0502020204030204" pitchFamily="34" charset="0"/>
                <a:cs typeface="Arial" panose="020B0604020202020204" pitchFamily="34" charset="0"/>
              </a:rPr>
              <a:t>zwarte transponder wordt geen </a:t>
            </a:r>
            <a:r>
              <a:rPr lang="nl-NL" sz="2600" dirty="0">
                <a:latin typeface="Arial" panose="020B0604020202020204" pitchFamily="34" charset="0"/>
                <a:ea typeface="Calibri" panose="020F0502020204030204" pitchFamily="34" charset="0"/>
                <a:cs typeface="Arial" panose="020B0604020202020204" pitchFamily="34" charset="0"/>
              </a:rPr>
              <a:t>tijdmetingen </a:t>
            </a:r>
            <a:r>
              <a:rPr lang="nl-NL" sz="2600" dirty="0">
                <a:effectLst/>
                <a:latin typeface="Arial" panose="020B0604020202020204" pitchFamily="34" charset="0"/>
                <a:ea typeface="Calibri" panose="020F0502020204030204" pitchFamily="34" charset="0"/>
                <a:cs typeface="Arial" panose="020B0604020202020204" pitchFamily="34" charset="0"/>
              </a:rPr>
              <a:t>gedaan, gebeurt alleen met de rode transponder.</a:t>
            </a:r>
            <a:br>
              <a:rPr lang="nl-NL" sz="2600" dirty="0">
                <a:effectLst/>
                <a:latin typeface="Arial" panose="020B0604020202020204" pitchFamily="34" charset="0"/>
                <a:ea typeface="Calibri" panose="020F0502020204030204" pitchFamily="34" charset="0"/>
                <a:cs typeface="Arial" panose="020B0604020202020204" pitchFamily="34" charset="0"/>
              </a:rPr>
            </a:br>
            <a:r>
              <a:rPr lang="nl-NL" sz="2600" dirty="0">
                <a:effectLst/>
                <a:latin typeface="Arial" panose="020B0604020202020204" pitchFamily="34" charset="0"/>
                <a:ea typeface="Calibri" panose="020F0502020204030204" pitchFamily="34" charset="0"/>
                <a:cs typeface="Arial" panose="020B0604020202020204" pitchFamily="34" charset="0"/>
              </a:rPr>
              <a:t>Met beide transponders wordt wel het dynamische geluid gemeten.</a:t>
            </a:r>
            <a:br>
              <a:rPr lang="nl-NL" sz="2600" dirty="0">
                <a:effectLst/>
                <a:latin typeface="Arial" panose="020B0604020202020204" pitchFamily="34" charset="0"/>
                <a:ea typeface="Calibri" panose="020F0502020204030204" pitchFamily="34" charset="0"/>
                <a:cs typeface="Arial" panose="020B0604020202020204" pitchFamily="34" charset="0"/>
              </a:rPr>
            </a:br>
            <a:r>
              <a:rPr lang="nl-NL" sz="2600" dirty="0">
                <a:effectLst/>
                <a:latin typeface="Arial" panose="020B0604020202020204" pitchFamily="34" charset="0"/>
                <a:ea typeface="Calibri" panose="020F0502020204030204" pitchFamily="34" charset="0"/>
                <a:cs typeface="Arial" panose="020B0604020202020204" pitchFamily="34" charset="0"/>
              </a:rPr>
              <a:t>Inleveren transponders blijft een probleem.</a:t>
            </a:r>
            <a:r>
              <a:rPr lang="en-US" sz="2600" dirty="0">
                <a:effectLst/>
                <a:latin typeface="Arial" panose="020B0604020202020204" pitchFamily="34" charset="0"/>
                <a:ea typeface="Calibri" panose="020F0502020204030204" pitchFamily="34" charset="0"/>
                <a:cs typeface="Arial" panose="020B0604020202020204" pitchFamily="34" charset="0"/>
              </a:rPr>
              <a:t>🤔</a:t>
            </a:r>
            <a:r>
              <a:rPr lang="nl-NL" sz="2600" dirty="0">
                <a:effectLst/>
                <a:latin typeface="Arial" panose="020B0604020202020204" pitchFamily="34" charset="0"/>
                <a:ea typeface="Calibri" panose="020F0502020204030204" pitchFamily="34" charset="0"/>
                <a:cs typeface="Arial" panose="020B0604020202020204" pitchFamily="34" charset="0"/>
              </a:rPr>
              <a:t>Omdat?</a:t>
            </a:r>
            <a:endParaRPr lang="nl-NL" sz="2600" dirty="0">
              <a:latin typeface="Arial" panose="020B0604020202020204" pitchFamily="34" charset="0"/>
              <a:cs typeface="Arial" panose="020B0604020202020204" pitchFamily="34" charset="0"/>
            </a:endParaRPr>
          </a:p>
        </p:txBody>
      </p:sp>
      <p:sp>
        <p:nvSpPr>
          <p:cNvPr id="6" name="Tijdelijke aanduiding voor dianummer 5"/>
          <p:cNvSpPr>
            <a:spLocks noGrp="1"/>
          </p:cNvSpPr>
          <p:nvPr>
            <p:ph type="sldNum" sz="quarter" idx="12"/>
          </p:nvPr>
        </p:nvSpPr>
        <p:spPr/>
        <p:txBody>
          <a:bodyPr/>
          <a:lstStyle/>
          <a:p>
            <a:fld id="{E7B652BD-F02E-436F-A1A7-2142796BDD13}" type="slidenum">
              <a:rPr lang="nl-NL" smtClean="0"/>
              <a:pPr/>
              <a:t>6</a:t>
            </a:fld>
            <a:endParaRPr lang="nl-NL"/>
          </a:p>
        </p:txBody>
      </p:sp>
      <p:pic>
        <p:nvPicPr>
          <p:cNvPr id="2" name="Afbeelding 1">
            <a:extLst>
              <a:ext uri="{FF2B5EF4-FFF2-40B4-BE49-F238E27FC236}">
                <a16:creationId xmlns:a16="http://schemas.microsoft.com/office/drawing/2014/main" id="{935F6304-603F-59FA-661A-6F50E6BDA0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1700808"/>
            <a:ext cx="1078992" cy="469392"/>
          </a:xfrm>
          <a:prstGeom prst="rect">
            <a:avLst/>
          </a:prstGeom>
        </p:spPr>
      </p:pic>
    </p:spTree>
    <p:extLst>
      <p:ext uri="{BB962C8B-B14F-4D97-AF65-F5344CB8AC3E}">
        <p14:creationId xmlns:p14="http://schemas.microsoft.com/office/powerpoint/2010/main" val="609536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764704"/>
            <a:ext cx="8229600" cy="5616624"/>
          </a:xfrm>
        </p:spPr>
        <p:txBody>
          <a:bodyPr>
            <a:noAutofit/>
          </a:bodyPr>
          <a:lstStyle/>
          <a:p>
            <a:pPr marL="0" indent="0">
              <a:buNone/>
            </a:pPr>
            <a:br>
              <a:rPr lang="nl-NL" sz="2400" b="1" i="1" dirty="0">
                <a:solidFill>
                  <a:srgbClr val="0070C0"/>
                </a:solidFill>
                <a:latin typeface="Arial" panose="020B0604020202020204" pitchFamily="34" charset="0"/>
                <a:cs typeface="Arial" panose="020B0604020202020204" pitchFamily="34" charset="0"/>
              </a:rPr>
            </a:br>
            <a:r>
              <a:rPr lang="nl-NL" sz="2400" b="1" i="1" dirty="0">
                <a:solidFill>
                  <a:srgbClr val="0070C0"/>
                </a:solidFill>
                <a:latin typeface="Arial" panose="020B0604020202020204" pitchFamily="34" charset="0"/>
                <a:cs typeface="Arial" panose="020B0604020202020204" pitchFamily="34" charset="0"/>
              </a:rPr>
              <a:t>    </a:t>
            </a:r>
            <a:r>
              <a:rPr lang="nl-NL" b="1" i="1" dirty="0">
                <a:solidFill>
                  <a:srgbClr val="0070C0"/>
                </a:solidFill>
                <a:latin typeface="Arial" panose="020B0604020202020204" pitchFamily="34" charset="0"/>
                <a:cs typeface="Arial" panose="020B0604020202020204" pitchFamily="34" charset="0"/>
              </a:rPr>
              <a:t>Achtergelaten banden in het paddock</a:t>
            </a:r>
            <a:br>
              <a:rPr lang="nl-NL" sz="2400" b="1" i="1" dirty="0">
                <a:latin typeface="Arial" panose="020B0604020202020204" pitchFamily="34" charset="0"/>
                <a:cs typeface="Arial" panose="020B0604020202020204" pitchFamily="34" charset="0"/>
              </a:rPr>
            </a:br>
            <a:br>
              <a:rPr lang="nl-NL" sz="2400" b="1" dirty="0">
                <a:latin typeface="Arial" panose="020B0604020202020204" pitchFamily="34" charset="0"/>
                <a:cs typeface="Arial" panose="020B0604020202020204" pitchFamily="34" charset="0"/>
              </a:rPr>
            </a:br>
            <a:r>
              <a:rPr lang="nl-NL" sz="2400" b="1" i="1" dirty="0">
                <a:latin typeface="Arial" panose="020B0604020202020204" pitchFamily="34" charset="0"/>
                <a:cs typeface="Arial" panose="020B0604020202020204" pitchFamily="34" charset="0"/>
              </a:rPr>
              <a:t>Art. 3.5 - achtergelaten banden</a:t>
            </a:r>
            <a:br>
              <a:rPr lang="nl-NL" sz="2400" b="1"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In 2024 zijn er minder gebruikte banden in het paddock achtergelaten waardoor wij minder facturen van Assen voor het afvoeren hebben gekregen. Dank hiervoor.</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Misschien heeft de boeteclausule van 25 euro per band hieraan bijgedragen. Er zijn geen boetes uitgereikt. </a:t>
            </a:r>
            <a:r>
              <a:rPr lang="en-US" sz="2400" dirty="0">
                <a:latin typeface="Arial" panose="020B0604020202020204" pitchFamily="34" charset="0"/>
                <a:cs typeface="Arial" panose="020B0604020202020204" pitchFamily="34" charset="0"/>
              </a:rPr>
              <a:t>😁</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Je zou denken dat het heel normaal is dat rijders hun eigen oude banden zouden meenemen. Zijn er toch weer een paar die hier anders overdenken.</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Waarom? Zeg het maar.</a:t>
            </a: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sp>
        <p:nvSpPr>
          <p:cNvPr id="6" name="Tijdelijke aanduiding voor dianummer 5"/>
          <p:cNvSpPr>
            <a:spLocks noGrp="1"/>
          </p:cNvSpPr>
          <p:nvPr>
            <p:ph type="sldNum" sz="quarter" idx="12"/>
          </p:nvPr>
        </p:nvSpPr>
        <p:spPr/>
        <p:txBody>
          <a:bodyPr/>
          <a:lstStyle/>
          <a:p>
            <a:fld id="{E7B652BD-F02E-436F-A1A7-2142796BDD13}" type="slidenum">
              <a:rPr lang="nl-NL" smtClean="0"/>
              <a:pPr/>
              <a:t>7</a:t>
            </a:fld>
            <a:endParaRPr lang="nl-NL"/>
          </a:p>
        </p:txBody>
      </p:sp>
      <p:pic>
        <p:nvPicPr>
          <p:cNvPr id="2" name="Afbeelding 1">
            <a:extLst>
              <a:ext uri="{FF2B5EF4-FFF2-40B4-BE49-F238E27FC236}">
                <a16:creationId xmlns:a16="http://schemas.microsoft.com/office/drawing/2014/main" id="{935F6304-603F-59FA-661A-6F50E6BDA0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1807480"/>
            <a:ext cx="1078992" cy="469392"/>
          </a:xfrm>
          <a:prstGeom prst="rect">
            <a:avLst/>
          </a:prstGeom>
        </p:spPr>
      </p:pic>
    </p:spTree>
    <p:extLst>
      <p:ext uri="{BB962C8B-B14F-4D97-AF65-F5344CB8AC3E}">
        <p14:creationId xmlns:p14="http://schemas.microsoft.com/office/powerpoint/2010/main" val="36732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BA563-98AB-AD47-9B39-82302A8BB494}"/>
            </a:ext>
          </a:extLst>
        </p:cNvPr>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F1C42586-542A-451A-A459-3CEEAC592246}"/>
              </a:ext>
            </a:extLst>
          </p:cNvPr>
          <p:cNvSpPr>
            <a:spLocks noGrp="1"/>
          </p:cNvSpPr>
          <p:nvPr>
            <p:ph idx="1"/>
          </p:nvPr>
        </p:nvSpPr>
        <p:spPr>
          <a:xfrm>
            <a:off x="457200" y="764704"/>
            <a:ext cx="8229600" cy="5616624"/>
          </a:xfrm>
        </p:spPr>
        <p:txBody>
          <a:bodyPr>
            <a:noAutofit/>
          </a:bodyPr>
          <a:lstStyle/>
          <a:p>
            <a:pPr marL="0" indent="0">
              <a:buNone/>
            </a:pPr>
            <a:br>
              <a:rPr lang="nl-NL" sz="2400" b="1" i="1" dirty="0">
                <a:solidFill>
                  <a:srgbClr val="0070C0"/>
                </a:solidFill>
                <a:latin typeface="Arial" panose="020B0604020202020204" pitchFamily="34" charset="0"/>
                <a:cs typeface="Arial" panose="020B0604020202020204" pitchFamily="34" charset="0"/>
              </a:rPr>
            </a:br>
            <a:r>
              <a:rPr lang="nl-NL" sz="2400" b="1" i="1" dirty="0">
                <a:solidFill>
                  <a:srgbClr val="0070C0"/>
                </a:solidFill>
                <a:latin typeface="Arial" panose="020B0604020202020204" pitchFamily="34" charset="0"/>
                <a:cs typeface="Arial" panose="020B0604020202020204" pitchFamily="34" charset="0"/>
              </a:rPr>
              <a:t>    </a:t>
            </a:r>
            <a:r>
              <a:rPr lang="nl-NL" b="1" i="1" dirty="0">
                <a:solidFill>
                  <a:srgbClr val="0070C0"/>
                </a:solidFill>
                <a:latin typeface="Arial" panose="020B0604020202020204" pitchFamily="34" charset="0"/>
                <a:cs typeface="Arial" panose="020B0604020202020204" pitchFamily="34" charset="0"/>
              </a:rPr>
              <a:t>Sancties bij overtredingen</a:t>
            </a:r>
            <a:br>
              <a:rPr lang="nl-NL" sz="2400" b="1" i="1" dirty="0">
                <a:latin typeface="Arial" panose="020B0604020202020204" pitchFamily="34" charset="0"/>
                <a:cs typeface="Arial" panose="020B0604020202020204" pitchFamily="34" charset="0"/>
              </a:rPr>
            </a:br>
            <a:br>
              <a:rPr lang="nl-NL" sz="2400" b="1" dirty="0">
                <a:latin typeface="Arial" panose="020B0604020202020204" pitchFamily="34" charset="0"/>
                <a:cs typeface="Arial" panose="020B0604020202020204" pitchFamily="34" charset="0"/>
              </a:rPr>
            </a:br>
            <a:r>
              <a:rPr lang="nl-NL" sz="2400" b="1" i="1" dirty="0">
                <a:latin typeface="Arial" panose="020B0604020202020204" pitchFamily="34" charset="0"/>
                <a:cs typeface="Arial" panose="020B0604020202020204" pitchFamily="34" charset="0"/>
              </a:rPr>
              <a:t>Art. 5.2 - sancties</a:t>
            </a:r>
            <a:br>
              <a:rPr lang="nl-NL" sz="2400" b="1" dirty="0">
                <a:latin typeface="Arial" panose="020B0604020202020204" pitchFamily="34" charset="0"/>
                <a:cs typeface="Arial" panose="020B0604020202020204" pitchFamily="34" charset="0"/>
              </a:rPr>
            </a:br>
            <a:r>
              <a:rPr lang="nl-NL" sz="2400" dirty="0" err="1">
                <a:effectLst/>
                <a:latin typeface="Arial" panose="020B0604020202020204" pitchFamily="34" charset="0"/>
                <a:ea typeface="Times New Roman" panose="02020603050405020304" pitchFamily="18" charset="0"/>
                <a:cs typeface="Arial" panose="020B0604020202020204" pitchFamily="34" charset="0"/>
              </a:rPr>
              <a:t>Sancties</a:t>
            </a:r>
            <a:r>
              <a:rPr lang="nl-NL" sz="2400" dirty="0">
                <a:effectLst/>
                <a:latin typeface="Arial" panose="020B0604020202020204" pitchFamily="34" charset="0"/>
                <a:ea typeface="Times New Roman" panose="02020603050405020304" pitchFamily="18" charset="0"/>
                <a:cs typeface="Arial" panose="020B0604020202020204" pitchFamily="34" charset="0"/>
              </a:rPr>
              <a:t> worden alleen opgelegd bij constatering overschrijden regels door baancommissaris en/of </a:t>
            </a:r>
            <a:r>
              <a:rPr lang="nl-NL" sz="2400" dirty="0" err="1">
                <a:effectLst/>
                <a:latin typeface="Arial" panose="020B0604020202020204" pitchFamily="34" charset="0"/>
                <a:ea typeface="Times New Roman" panose="02020603050405020304" pitchFamily="18" charset="0"/>
                <a:cs typeface="Arial" panose="020B0604020202020204" pitchFamily="34" charset="0"/>
              </a:rPr>
              <a:t>racecontrol</a:t>
            </a:r>
            <a:r>
              <a:rPr lang="nl-NL" sz="1800" dirty="0">
                <a:effectLst/>
                <a:latin typeface="Verdana" panose="020B0604030504040204" pitchFamily="34" charset="0"/>
                <a:ea typeface="Times New Roman" panose="02020603050405020304" pitchFamily="18" charset="0"/>
                <a:cs typeface="Arial" panose="020B0604020202020204" pitchFamily="34" charset="0"/>
              </a:rPr>
              <a:t>.</a:t>
            </a:r>
            <a:br>
              <a:rPr lang="nl-NL" sz="2400" dirty="0">
                <a:latin typeface="Arial" panose="020B0604020202020204" pitchFamily="34" charset="0"/>
                <a:cs typeface="Arial" panose="020B0604020202020204" pitchFamily="34" charset="0"/>
              </a:rPr>
            </a:b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Iedere overschrijding track-limits race = 5 seconden.</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Overschrijden track-limits laatste ronde met voordeel = </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1 positie in mindering in de einduitslag.</a:t>
            </a:r>
            <a:br>
              <a:rPr lang="nl-NL" sz="2400" dirty="0">
                <a:latin typeface="Arial" panose="020B0604020202020204" pitchFamily="34" charset="0"/>
                <a:cs typeface="Arial" panose="020B0604020202020204" pitchFamily="34" charset="0"/>
              </a:rPr>
            </a:br>
            <a:r>
              <a:rPr lang="nl-NL" sz="2400" dirty="0">
                <a:latin typeface="Arial" panose="020B0604020202020204" pitchFamily="34" charset="0"/>
                <a:cs typeface="Arial" panose="020B0604020202020204" pitchFamily="34" charset="0"/>
              </a:rPr>
              <a:t>Bij duidelijk teruggeven gewonnen positie, hand omhoog voor de eerstvolgende bocht, vervalt strafmaat.</a:t>
            </a:r>
            <a:br>
              <a:rPr lang="nl-NL" sz="2400" dirty="0">
                <a:latin typeface="Arial" panose="020B0604020202020204" pitchFamily="34" charset="0"/>
                <a:cs typeface="Arial" panose="020B0604020202020204" pitchFamily="34" charset="0"/>
              </a:rPr>
            </a:br>
            <a:endParaRPr lang="nl-NL" sz="2400" dirty="0">
              <a:latin typeface="Arial" panose="020B0604020202020204" pitchFamily="34" charset="0"/>
              <a:cs typeface="Arial" panose="020B0604020202020204" pitchFamily="34" charset="0"/>
            </a:endParaRPr>
          </a:p>
        </p:txBody>
      </p:sp>
      <p:sp>
        <p:nvSpPr>
          <p:cNvPr id="6" name="Tijdelijke aanduiding voor dianummer 5">
            <a:extLst>
              <a:ext uri="{FF2B5EF4-FFF2-40B4-BE49-F238E27FC236}">
                <a16:creationId xmlns:a16="http://schemas.microsoft.com/office/drawing/2014/main" id="{C6D6D612-6BEC-6D7E-4EE1-63D5FF622F26}"/>
              </a:ext>
            </a:extLst>
          </p:cNvPr>
          <p:cNvSpPr>
            <a:spLocks noGrp="1"/>
          </p:cNvSpPr>
          <p:nvPr>
            <p:ph type="sldNum" sz="quarter" idx="12"/>
          </p:nvPr>
        </p:nvSpPr>
        <p:spPr/>
        <p:txBody>
          <a:bodyPr/>
          <a:lstStyle/>
          <a:p>
            <a:fld id="{E7B652BD-F02E-436F-A1A7-2142796BDD13}" type="slidenum">
              <a:rPr lang="nl-NL" smtClean="0"/>
              <a:pPr/>
              <a:t>8</a:t>
            </a:fld>
            <a:endParaRPr lang="nl-NL"/>
          </a:p>
        </p:txBody>
      </p:sp>
      <p:pic>
        <p:nvPicPr>
          <p:cNvPr id="2" name="Afbeelding 1">
            <a:extLst>
              <a:ext uri="{FF2B5EF4-FFF2-40B4-BE49-F238E27FC236}">
                <a16:creationId xmlns:a16="http://schemas.microsoft.com/office/drawing/2014/main" id="{1DED4ECD-14B5-D5C7-590D-F2BB7E2C6DC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1807480"/>
            <a:ext cx="1078992" cy="469392"/>
          </a:xfrm>
          <a:prstGeom prst="rect">
            <a:avLst/>
          </a:prstGeom>
        </p:spPr>
      </p:pic>
    </p:spTree>
    <p:extLst>
      <p:ext uri="{BB962C8B-B14F-4D97-AF65-F5344CB8AC3E}">
        <p14:creationId xmlns:p14="http://schemas.microsoft.com/office/powerpoint/2010/main" val="3478163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548680"/>
            <a:ext cx="8229600" cy="1335385"/>
          </a:xfrm>
        </p:spPr>
        <p:txBody>
          <a:bodyPr>
            <a:normAutofit fontScale="90000"/>
          </a:bodyPr>
          <a:lstStyle/>
          <a:p>
            <a:pPr algn="l"/>
            <a:br>
              <a:rPr lang="nl-NL" sz="2000" dirty="0">
                <a:latin typeface="Arial" panose="020B0604020202020204" pitchFamily="34" charset="0"/>
                <a:cs typeface="Arial" panose="020B0604020202020204" pitchFamily="34" charset="0"/>
              </a:rPr>
            </a:br>
            <a:br>
              <a:rPr lang="nl-NL" sz="2000" dirty="0">
                <a:latin typeface="Arial" panose="020B0604020202020204" pitchFamily="34" charset="0"/>
                <a:cs typeface="Arial" panose="020B0604020202020204" pitchFamily="34" charset="0"/>
              </a:rPr>
            </a:br>
            <a:r>
              <a:rPr lang="nl-NL" sz="3600" b="1" dirty="0">
                <a:solidFill>
                  <a:srgbClr val="0070C0"/>
                </a:solidFill>
                <a:latin typeface="Arial" panose="020B0604020202020204" pitchFamily="34" charset="0"/>
                <a:cs typeface="Arial" panose="020B0604020202020204" pitchFamily="34" charset="0"/>
              </a:rPr>
              <a:t>Aanpassingen Technisch Reglement IDC</a:t>
            </a:r>
            <a:br>
              <a:rPr lang="nl-NL" sz="3600" b="1" dirty="0">
                <a:solidFill>
                  <a:srgbClr val="0070C0"/>
                </a:solidFill>
                <a:latin typeface="Arial" panose="020B0604020202020204" pitchFamily="34" charset="0"/>
                <a:cs typeface="Arial" panose="020B0604020202020204" pitchFamily="34" charset="0"/>
              </a:rPr>
            </a:br>
            <a:br>
              <a:rPr lang="nl-NL" dirty="0"/>
            </a:br>
            <a:endParaRPr lang="nl-NL" dirty="0"/>
          </a:p>
        </p:txBody>
      </p:sp>
      <p:sp>
        <p:nvSpPr>
          <p:cNvPr id="3" name="Tijdelijke aanduiding voor inhoud 2"/>
          <p:cNvSpPr>
            <a:spLocks noGrp="1"/>
          </p:cNvSpPr>
          <p:nvPr>
            <p:ph idx="1"/>
          </p:nvPr>
        </p:nvSpPr>
        <p:spPr>
          <a:xfrm>
            <a:off x="323528" y="2271787"/>
            <a:ext cx="8496944" cy="4181549"/>
          </a:xfrm>
        </p:spPr>
        <p:txBody>
          <a:bodyPr>
            <a:normAutofit fontScale="77500" lnSpcReduction="20000"/>
          </a:bodyPr>
          <a:lstStyle/>
          <a:p>
            <a:pPr marL="0" indent="0">
              <a:lnSpc>
                <a:spcPct val="120000"/>
              </a:lnSpc>
              <a:buNone/>
            </a:pPr>
            <a:r>
              <a:rPr lang="nl-NL" sz="2800" b="1" i="1" dirty="0">
                <a:latin typeface="Arial" panose="020B0604020202020204" pitchFamily="34" charset="0"/>
                <a:cs typeface="Arial" panose="020B0604020202020204" pitchFamily="34" charset="0"/>
              </a:rPr>
              <a:t>Art. 1.3.1 - geen onderkuip</a:t>
            </a:r>
          </a:p>
          <a:p>
            <a:pPr marL="0" indent="0">
              <a:lnSpc>
                <a:spcPct val="120000"/>
              </a:lnSpc>
              <a:buNone/>
            </a:pPr>
            <a:r>
              <a:rPr lang="nl-NL" sz="2800" dirty="0">
                <a:latin typeface="Arial" panose="020B0604020202020204" pitchFamily="34" charset="0"/>
                <a:cs typeface="Arial" panose="020B0604020202020204" pitchFamily="34" charset="0"/>
              </a:rPr>
              <a:t>Ook in 2025 je motor zonder onderkuip bij de technische controle aanbieden.</a:t>
            </a:r>
            <a:br>
              <a:rPr lang="nl-NL" sz="2800" dirty="0">
                <a:latin typeface="Arial" panose="020B0604020202020204" pitchFamily="34" charset="0"/>
                <a:cs typeface="Arial" panose="020B0604020202020204" pitchFamily="34" charset="0"/>
              </a:rPr>
            </a:br>
            <a:br>
              <a:rPr lang="nl-NL" sz="2800" dirty="0">
                <a:latin typeface="Arial" panose="020B0604020202020204" pitchFamily="34" charset="0"/>
                <a:cs typeface="Arial" panose="020B0604020202020204" pitchFamily="34" charset="0"/>
              </a:rPr>
            </a:br>
            <a:r>
              <a:rPr lang="nl-NL" sz="2800" b="1" i="1" dirty="0">
                <a:latin typeface="Arial" panose="020B0604020202020204" pitchFamily="34" charset="0"/>
                <a:cs typeface="Arial" panose="020B0604020202020204" pitchFamily="34" charset="0"/>
              </a:rPr>
              <a:t>Art. 4.2 </a:t>
            </a:r>
            <a:r>
              <a:rPr lang="nl-NL" sz="2800" dirty="0">
                <a:latin typeface="Arial" panose="020B0604020202020204" pitchFamily="34" charset="0"/>
                <a:cs typeface="Arial" panose="020B0604020202020204" pitchFamily="34" charset="0"/>
              </a:rPr>
              <a:t>- </a:t>
            </a:r>
            <a:r>
              <a:rPr lang="nl-NL" sz="2800" b="1" i="1" dirty="0">
                <a:latin typeface="Arial" panose="020B0604020202020204" pitchFamily="34" charset="0"/>
                <a:cs typeface="Arial" panose="020B0604020202020204" pitchFamily="34" charset="0"/>
              </a:rPr>
              <a:t>externe olieleidingen</a:t>
            </a:r>
            <a:br>
              <a:rPr lang="nl-NL" sz="2800" b="1" i="1" dirty="0">
                <a:latin typeface="Arial" panose="020B0604020202020204" pitchFamily="34" charset="0"/>
                <a:cs typeface="Arial" panose="020B0604020202020204" pitchFamily="34" charset="0"/>
              </a:rPr>
            </a:br>
            <a:r>
              <a:rPr lang="nl-NL" sz="2800" dirty="0">
                <a:latin typeface="Arial" panose="020B0604020202020204" pitchFamily="34" charset="0"/>
                <a:cs typeface="Arial" panose="020B0604020202020204" pitchFamily="34" charset="0"/>
              </a:rPr>
              <a:t>Dienen van materiaal te zijn dat hiervoor geschikt is.</a:t>
            </a:r>
          </a:p>
          <a:p>
            <a:pPr marL="0" indent="0">
              <a:lnSpc>
                <a:spcPct val="120000"/>
              </a:lnSpc>
              <a:buNone/>
            </a:pPr>
            <a:endParaRPr lang="nl-NL" sz="2800" dirty="0">
              <a:latin typeface="Arial" panose="020B0604020202020204" pitchFamily="34" charset="0"/>
              <a:cs typeface="Arial" panose="020B0604020202020204" pitchFamily="34" charset="0"/>
            </a:endParaRPr>
          </a:p>
          <a:p>
            <a:pPr marL="0" indent="0">
              <a:lnSpc>
                <a:spcPct val="120000"/>
              </a:lnSpc>
              <a:buNone/>
            </a:pPr>
            <a:r>
              <a:rPr lang="nl-NL" sz="2800" b="1" i="1" dirty="0">
                <a:latin typeface="Arial" panose="020B0604020202020204" pitchFamily="34" charset="0"/>
                <a:cs typeface="Arial" panose="020B0604020202020204" pitchFamily="34" charset="0"/>
              </a:rPr>
              <a:t>Art. 4.3 - radiateur</a:t>
            </a:r>
            <a:br>
              <a:rPr lang="nl-NL" sz="2800" dirty="0">
                <a:latin typeface="Arial" panose="020B0604020202020204" pitchFamily="34" charset="0"/>
                <a:cs typeface="Arial" panose="020B0604020202020204" pitchFamily="34" charset="0"/>
              </a:rPr>
            </a:br>
            <a:r>
              <a:rPr lang="nl-NL" sz="2800" dirty="0">
                <a:latin typeface="Arial" panose="020B0604020202020204" pitchFamily="34" charset="0"/>
                <a:cs typeface="Arial" panose="020B0604020202020204" pitchFamily="34" charset="0"/>
              </a:rPr>
              <a:t>Ventilator radiateur en bedrading mogen worden verwijderd.</a:t>
            </a:r>
            <a:br>
              <a:rPr lang="nl-NL" sz="2800" dirty="0">
                <a:latin typeface="Arial" panose="020B0604020202020204" pitchFamily="34" charset="0"/>
                <a:cs typeface="Arial" panose="020B0604020202020204" pitchFamily="34" charset="0"/>
              </a:rPr>
            </a:br>
            <a:r>
              <a:rPr lang="nl-NL" sz="2800" dirty="0">
                <a:latin typeface="Arial" panose="020B0604020202020204" pitchFamily="34" charset="0"/>
                <a:cs typeface="Arial" panose="020B0604020202020204" pitchFamily="34" charset="0"/>
              </a:rPr>
              <a:t>Alleen water of Motul </a:t>
            </a:r>
            <a:r>
              <a:rPr lang="nl-NL" sz="2800" dirty="0" err="1">
                <a:latin typeface="Arial" panose="020B0604020202020204" pitchFamily="34" charset="0"/>
                <a:cs typeface="Arial" panose="020B0604020202020204" pitchFamily="34" charset="0"/>
              </a:rPr>
              <a:t>Mocool</a:t>
            </a:r>
            <a:r>
              <a:rPr lang="nl-NL" sz="2800" dirty="0">
                <a:latin typeface="Arial" panose="020B0604020202020204" pitchFamily="34" charset="0"/>
                <a:cs typeface="Arial" panose="020B0604020202020204" pitchFamily="34" charset="0"/>
              </a:rPr>
              <a:t> is in het koelsysteem toegestaan.</a:t>
            </a:r>
            <a:br>
              <a:rPr lang="nl-NL" sz="2400" dirty="0">
                <a:latin typeface="Arial" panose="020B0604020202020204" pitchFamily="34" charset="0"/>
                <a:cs typeface="Arial" panose="020B0604020202020204" pitchFamily="34" charset="0"/>
              </a:rPr>
            </a:br>
            <a:endParaRPr lang="nl-NL" sz="2400" dirty="0"/>
          </a:p>
        </p:txBody>
      </p:sp>
      <p:sp>
        <p:nvSpPr>
          <p:cNvPr id="8" name="Tijdelijke aanduiding voor dianummer 7"/>
          <p:cNvSpPr>
            <a:spLocks noGrp="1"/>
          </p:cNvSpPr>
          <p:nvPr>
            <p:ph type="sldNum" sz="quarter" idx="12"/>
          </p:nvPr>
        </p:nvSpPr>
        <p:spPr/>
        <p:txBody>
          <a:bodyPr/>
          <a:lstStyle/>
          <a:p>
            <a:fld id="{E7B652BD-F02E-436F-A1A7-2142796BDD13}" type="slidenum">
              <a:rPr lang="nl-NL" smtClean="0"/>
              <a:pPr/>
              <a:t>9</a:t>
            </a:fld>
            <a:endParaRPr lang="nl-NL"/>
          </a:p>
        </p:txBody>
      </p:sp>
      <p:pic>
        <p:nvPicPr>
          <p:cNvPr id="6" name="Afbeelding 5">
            <a:extLst>
              <a:ext uri="{FF2B5EF4-FFF2-40B4-BE49-F238E27FC236}">
                <a16:creationId xmlns:a16="http://schemas.microsoft.com/office/drawing/2014/main" id="{5E088922-9221-3794-1F4A-E77F32EC73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1414673"/>
            <a:ext cx="1078992" cy="469392"/>
          </a:xfrm>
          <a:prstGeom prst="rect">
            <a:avLst/>
          </a:prstGeom>
        </p:spPr>
      </p:pic>
    </p:spTree>
    <p:extLst>
      <p:ext uri="{BB962C8B-B14F-4D97-AF65-F5344CB8AC3E}">
        <p14:creationId xmlns:p14="http://schemas.microsoft.com/office/powerpoint/2010/main" val="25071527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15382</TotalTime>
  <Words>2241</Words>
  <Application>Microsoft Office PowerPoint</Application>
  <PresentationFormat>Diavoorstelling (4:3)</PresentationFormat>
  <Paragraphs>95</Paragraphs>
  <Slides>25</Slides>
  <Notes>8</Notes>
  <HiddenSlides>0</HiddenSlides>
  <MMClips>0</MMClips>
  <ScaleCrop>false</ScaleCrop>
  <HeadingPairs>
    <vt:vector size="8" baseType="variant">
      <vt:variant>
        <vt:lpstr>Gebruikte lettertypen</vt:lpstr>
      </vt:variant>
      <vt:variant>
        <vt:i4>6</vt:i4>
      </vt:variant>
      <vt:variant>
        <vt:lpstr>Thema</vt:lpstr>
      </vt:variant>
      <vt:variant>
        <vt:i4>1</vt:i4>
      </vt:variant>
      <vt:variant>
        <vt:lpstr>Ingesloten OLE-bronprogramma's</vt:lpstr>
      </vt:variant>
      <vt:variant>
        <vt:i4>1</vt:i4>
      </vt:variant>
      <vt:variant>
        <vt:lpstr>Diatitels</vt:lpstr>
      </vt:variant>
      <vt:variant>
        <vt:i4>25</vt:i4>
      </vt:variant>
    </vt:vector>
  </HeadingPairs>
  <TitlesOfParts>
    <vt:vector size="33" baseType="lpstr">
      <vt:lpstr>Arial</vt:lpstr>
      <vt:lpstr>Arial Black</vt:lpstr>
      <vt:lpstr>Calibri</vt:lpstr>
      <vt:lpstr>Futura Medium</vt:lpstr>
      <vt:lpstr>Univers 55</vt:lpstr>
      <vt:lpstr>Verdana</vt:lpstr>
      <vt:lpstr>Kantoorthema</vt:lpstr>
      <vt:lpstr>Acrobat Document</vt:lpstr>
      <vt:lpstr>IDC 2025</vt:lpstr>
      <vt:lpstr>Programma IDC Kick Off Party 2025</vt:lpstr>
      <vt:lpstr>  Aanpassingen Algemeen Reglement IDC  </vt:lpstr>
      <vt:lpstr>Promotie</vt:lpstr>
      <vt:lpstr>PowerPoint-presentatie</vt:lpstr>
      <vt:lpstr>PowerPoint-presentatie</vt:lpstr>
      <vt:lpstr>PowerPoint-presentatie</vt:lpstr>
      <vt:lpstr>PowerPoint-presentatie</vt:lpstr>
      <vt:lpstr>  Aanpassingen Technisch Reglement IDC  </vt:lpstr>
      <vt:lpstr>  Aanpassingen Technisch Reglement IDC Dutch Supersport/NG - Dutch ProClass  </vt:lpstr>
      <vt:lpstr>  Technisch Reglement Dutch ProClass  </vt:lpstr>
      <vt:lpstr>  Technisch Reglement Dutch Supersport  </vt:lpstr>
      <vt:lpstr>  Technisch Reglement Dutch Supersport NG  </vt:lpstr>
      <vt:lpstr>PowerPoint-presentatie</vt:lpstr>
      <vt:lpstr>  Aanpassingen Technisch Reglement IDC Dutch Supersport/NG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 Cup 2015</dc:title>
  <dc:creator>Gebruiker</dc:creator>
  <cp:lastModifiedBy>hennie</cp:lastModifiedBy>
  <cp:revision>834</cp:revision>
  <cp:lastPrinted>2025-01-13T20:50:55Z</cp:lastPrinted>
  <dcterms:created xsi:type="dcterms:W3CDTF">2014-12-13T18:39:58Z</dcterms:created>
  <dcterms:modified xsi:type="dcterms:W3CDTF">2025-01-15T19:31:34Z</dcterms:modified>
</cp:coreProperties>
</file>